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3"/>
  </p:notesMasterIdLst>
  <p:sldIdLst>
    <p:sldId id="290" r:id="rId2"/>
    <p:sldId id="281" r:id="rId3"/>
    <p:sldId id="272" r:id="rId4"/>
    <p:sldId id="271" r:id="rId5"/>
    <p:sldId id="279" r:id="rId6"/>
    <p:sldId id="286" r:id="rId7"/>
    <p:sldId id="287" r:id="rId8"/>
    <p:sldId id="282" r:id="rId9"/>
    <p:sldId id="288" r:id="rId10"/>
    <p:sldId id="285" r:id="rId11"/>
    <p:sldId id="269" r:id="rId12"/>
  </p:sldIdLst>
  <p:sldSz cx="12599988" cy="7272338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3" autoAdjust="0"/>
  </p:normalViewPr>
  <p:slideViewPr>
    <p:cSldViewPr>
      <p:cViewPr varScale="1">
        <p:scale>
          <a:sx n="116" d="100"/>
          <a:sy n="116" d="100"/>
        </p:scale>
        <p:origin x="-120" y="-108"/>
      </p:cViewPr>
      <p:guideLst>
        <p:guide orient="horz" pos="2290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665D0-FC99-48FD-A364-BF9B1918FCF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8D28BD-F07D-4C92-ACB5-A74C14766B3C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РОДЫ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D08D81-D11F-400A-B2CA-8E165005985A}" type="parTrans" cxnId="{DC831685-71EC-498B-BD39-529687EDF45C}">
      <dgm:prSet/>
      <dgm:spPr/>
      <dgm:t>
        <a:bodyPr/>
        <a:lstStyle/>
        <a:p>
          <a:endParaRPr lang="ru-RU"/>
        </a:p>
      </dgm:t>
    </dgm:pt>
    <dgm:pt modelId="{7CB26AAC-C2F7-4FE8-816D-ADB39917F14E}" type="sibTrans" cxnId="{DC831685-71EC-498B-BD39-529687EDF45C}">
      <dgm:prSet/>
      <dgm:spPr/>
      <dgm:t>
        <a:bodyPr/>
        <a:lstStyle/>
        <a:p>
          <a:endParaRPr lang="ru-RU"/>
        </a:p>
      </dgm:t>
    </dgm:pt>
    <dgm:pt modelId="{AA60C962-8E62-4DAB-8536-13B4761D7EF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Доношенный 24 -48 часов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EF460490-9E53-4A70-B64A-4302E3ED00F4}" type="parTrans" cxnId="{8D6D478A-BD4A-447F-A7D6-1DCDA7AC2FD1}">
      <dgm:prSet/>
      <dgm:spPr/>
      <dgm:t>
        <a:bodyPr/>
        <a:lstStyle/>
        <a:p>
          <a:endParaRPr lang="ru-RU"/>
        </a:p>
      </dgm:t>
    </dgm:pt>
    <dgm:pt modelId="{F07E1D11-EB05-43F3-9C5C-867C77187964}" type="sibTrans" cxnId="{8D6D478A-BD4A-447F-A7D6-1DCDA7AC2FD1}">
      <dgm:prSet/>
      <dgm:spPr/>
      <dgm:t>
        <a:bodyPr/>
        <a:lstStyle/>
        <a:p>
          <a:endParaRPr lang="ru-RU"/>
        </a:p>
      </dgm:t>
    </dgm:pt>
    <dgm:pt modelId="{76A4C3FA-0B3A-445B-83EB-2ABF631F0E20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МГК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6B17F54-86D3-4137-A21C-B52E9ED045BB}" type="parTrans" cxnId="{E9BF5778-BD85-4743-89FF-57AF78D2A852}">
      <dgm:prSet/>
      <dgm:spPr/>
      <dgm:t>
        <a:bodyPr/>
        <a:lstStyle/>
        <a:p>
          <a:endParaRPr lang="ru-RU"/>
        </a:p>
      </dgm:t>
    </dgm:pt>
    <dgm:pt modelId="{8045738D-C812-4A58-AA0F-F34909C346B8}" type="sibTrans" cxnId="{E9BF5778-BD85-4743-89FF-57AF78D2A852}">
      <dgm:prSet/>
      <dgm:spPr/>
      <dgm:t>
        <a:bodyPr/>
        <a:lstStyle/>
        <a:p>
          <a:endParaRPr lang="ru-RU"/>
        </a:p>
      </dgm:t>
    </dgm:pt>
    <dgm:pt modelId="{AF6B2393-E92D-4F09-A883-1987D47257A9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Доставка в МГК через 24 часа после забора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EC69852A-5434-4416-AD16-4111BDBDBC4E}" type="parTrans" cxnId="{DBB8A64A-BEEC-4BB3-8091-60258E5B3002}">
      <dgm:prSet/>
      <dgm:spPr/>
      <dgm:t>
        <a:bodyPr/>
        <a:lstStyle/>
        <a:p>
          <a:endParaRPr lang="ru-RU"/>
        </a:p>
      </dgm:t>
    </dgm:pt>
    <dgm:pt modelId="{7C2DA0DE-56D9-4BAE-B427-7B8612B085D5}" type="sibTrans" cxnId="{DBB8A64A-BEEC-4BB3-8091-60258E5B3002}">
      <dgm:prSet/>
      <dgm:spPr/>
      <dgm:t>
        <a:bodyPr/>
        <a:lstStyle/>
        <a:p>
          <a:endParaRPr lang="ru-RU"/>
        </a:p>
      </dgm:t>
    </dgm:pt>
    <dgm:pt modelId="{89170F0F-EAD3-456C-A82A-6EEB3949C7F4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ФЦ г.Томск</a:t>
          </a:r>
          <a:endParaRPr lang="ru-RU" sz="1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D7B331-5BBD-4453-A5C8-A1D4EEA61547}" type="parTrans" cxnId="{65A47E78-79DF-4674-BA0E-7807AC34ECDB}">
      <dgm:prSet/>
      <dgm:spPr/>
      <dgm:t>
        <a:bodyPr/>
        <a:lstStyle/>
        <a:p>
          <a:endParaRPr lang="ru-RU"/>
        </a:p>
      </dgm:t>
    </dgm:pt>
    <dgm:pt modelId="{4CFF8CE3-E6A2-4515-81BF-BF5D4A1DA01D}" type="sibTrans" cxnId="{65A47E78-79DF-4674-BA0E-7807AC34ECDB}">
      <dgm:prSet/>
      <dgm:spPr/>
      <dgm:t>
        <a:bodyPr/>
        <a:lstStyle/>
        <a:p>
          <a:endParaRPr lang="ru-RU"/>
        </a:p>
      </dgm:t>
    </dgm:pt>
    <dgm:pt modelId="{A30BBDF9-A95D-4613-AD42-A3CCCEBFA0F5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Доставка  24 часа 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061AACA-57CE-4768-923B-DFF0ECD49A80}" type="parTrans" cxnId="{A011C905-C0EC-429B-B8A7-A1225B7FD726}">
      <dgm:prSet/>
      <dgm:spPr/>
      <dgm:t>
        <a:bodyPr/>
        <a:lstStyle/>
        <a:p>
          <a:endParaRPr lang="ru-RU"/>
        </a:p>
      </dgm:t>
    </dgm:pt>
    <dgm:pt modelId="{CCFACAA0-DECC-4CE0-990D-5351338F861B}" type="sibTrans" cxnId="{A011C905-C0EC-429B-B8A7-A1225B7FD726}">
      <dgm:prSet/>
      <dgm:spPr/>
      <dgm:t>
        <a:bodyPr/>
        <a:lstStyle/>
        <a:p>
          <a:endParaRPr lang="ru-RU"/>
        </a:p>
      </dgm:t>
    </dgm:pt>
    <dgm:pt modelId="{F4B4D347-5FDF-4515-A954-095BBFC58C7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Недоношенный 144-168 часов </a:t>
          </a:r>
        </a:p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E23EAE9-83CA-4C71-8C90-A26A5D4A7BEC}" type="parTrans" cxnId="{B1CAFF4E-4A10-4532-951A-C0C16C054B02}">
      <dgm:prSet/>
      <dgm:spPr/>
      <dgm:t>
        <a:bodyPr/>
        <a:lstStyle/>
        <a:p>
          <a:endParaRPr lang="ru-RU"/>
        </a:p>
      </dgm:t>
    </dgm:pt>
    <dgm:pt modelId="{38F90326-6997-41ED-90F6-D038FF0B9B04}" type="sibTrans" cxnId="{B1CAFF4E-4A10-4532-951A-C0C16C054B02}">
      <dgm:prSet/>
      <dgm:spPr/>
      <dgm:t>
        <a:bodyPr/>
        <a:lstStyle/>
        <a:p>
          <a:endParaRPr lang="ru-RU"/>
        </a:p>
      </dgm:t>
    </dgm:pt>
    <dgm:pt modelId="{9FF4CBB8-6498-4D06-99E1-B90C3DD1B47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3319316-0B96-4459-A682-532DD38C9813}" type="parTrans" cxnId="{BFAD7867-6D3E-45E4-92C1-6A2AB95D48BF}">
      <dgm:prSet/>
      <dgm:spPr/>
      <dgm:t>
        <a:bodyPr/>
        <a:lstStyle/>
        <a:p>
          <a:endParaRPr lang="ru-RU"/>
        </a:p>
      </dgm:t>
    </dgm:pt>
    <dgm:pt modelId="{28DC4851-93D5-46AD-84FB-4954233E9F81}" type="sibTrans" cxnId="{BFAD7867-6D3E-45E4-92C1-6A2AB95D48BF}">
      <dgm:prSet/>
      <dgm:spPr/>
      <dgm:t>
        <a:bodyPr/>
        <a:lstStyle/>
        <a:p>
          <a:endParaRPr lang="ru-RU"/>
        </a:p>
      </dgm:t>
    </dgm:pt>
    <dgm:pt modelId="{D203B288-B73E-4FC6-9BAE-CDD7264D40F6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Срок выполнения 72 часа.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5019725-21A8-45E3-8666-BB5509EEB021}" type="parTrans" cxnId="{050C750A-7BD7-4CE0-8F0C-65F87FA70B25}">
      <dgm:prSet/>
      <dgm:spPr/>
      <dgm:t>
        <a:bodyPr/>
        <a:lstStyle/>
        <a:p>
          <a:endParaRPr lang="ru-RU"/>
        </a:p>
      </dgm:t>
    </dgm:pt>
    <dgm:pt modelId="{E5BB3BCD-52BE-4BE7-A647-DD6759F6C250}" type="sibTrans" cxnId="{050C750A-7BD7-4CE0-8F0C-65F87FA70B25}">
      <dgm:prSet/>
      <dgm:spPr/>
      <dgm:t>
        <a:bodyPr/>
        <a:lstStyle/>
        <a:p>
          <a:endParaRPr lang="ru-RU"/>
        </a:p>
      </dgm:t>
    </dgm:pt>
    <dgm:pt modelId="{52396658-8B19-46FC-A13E-5BDB70A3860D}" type="pres">
      <dgm:prSet presAssocID="{C05665D0-FC99-48FD-A364-BF9B1918FCF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B92B75-ABCD-4329-8658-A5AB97CB6412}" type="pres">
      <dgm:prSet presAssocID="{2B8D28BD-F07D-4C92-ACB5-A74C14766B3C}" presName="composite" presStyleCnt="0"/>
      <dgm:spPr/>
    </dgm:pt>
    <dgm:pt modelId="{3EE1CC6A-C6A9-4BD5-9C8B-12F640F1E8F4}" type="pres">
      <dgm:prSet presAssocID="{2B8D28BD-F07D-4C92-ACB5-A74C14766B3C}" presName="parentText" presStyleLbl="alignNode1" presStyleIdx="0" presStyleCnt="3" custScaleY="100616" custLinFactNeighborX="10840" custLinFactNeighborY="-254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6FF6C6-7C7D-4825-84DC-D84517244052}" type="pres">
      <dgm:prSet presAssocID="{2B8D28BD-F07D-4C92-ACB5-A74C14766B3C}" presName="descendantText" presStyleLbl="alignAcc1" presStyleIdx="0" presStyleCnt="3" custScaleX="86242" custScaleY="100000" custLinFactNeighborX="-1880" custLinFactNeighborY="-28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A94FD7-53DD-4555-9A76-51959DE56540}" type="pres">
      <dgm:prSet presAssocID="{7CB26AAC-C2F7-4FE8-816D-ADB39917F14E}" presName="sp" presStyleCnt="0"/>
      <dgm:spPr/>
    </dgm:pt>
    <dgm:pt modelId="{4FB92110-9546-438B-ADBE-041A7A57B549}" type="pres">
      <dgm:prSet presAssocID="{76A4C3FA-0B3A-445B-83EB-2ABF631F0E20}" presName="composite" presStyleCnt="0"/>
      <dgm:spPr/>
    </dgm:pt>
    <dgm:pt modelId="{9988EE1A-0824-4634-8103-09E68D178A86}" type="pres">
      <dgm:prSet presAssocID="{76A4C3FA-0B3A-445B-83EB-2ABF631F0E20}" presName="parentText" presStyleLbl="alignNode1" presStyleIdx="1" presStyleCnt="3" custScaleY="100616" custLinFactNeighborX="11372" custLinFactNeighborY="-243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A3EDD7-E913-4CDF-B1B0-C1F7E6715DDD}" type="pres">
      <dgm:prSet presAssocID="{76A4C3FA-0B3A-445B-83EB-2ABF631F0E20}" presName="descendantText" presStyleLbl="alignAcc1" presStyleIdx="1" presStyleCnt="3" custScaleX="84779" custScaleY="101539" custLinFactNeighborX="-4187" custLinFactNeighborY="-243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C53791-520A-4301-826C-BFAE6276F604}" type="pres">
      <dgm:prSet presAssocID="{8045738D-C812-4A58-AA0F-F34909C346B8}" presName="sp" presStyleCnt="0"/>
      <dgm:spPr/>
    </dgm:pt>
    <dgm:pt modelId="{B663D603-52BA-4747-96BE-36DA59C00C10}" type="pres">
      <dgm:prSet presAssocID="{89170F0F-EAD3-456C-A82A-6EEB3949C7F4}" presName="composite" presStyleCnt="0"/>
      <dgm:spPr/>
    </dgm:pt>
    <dgm:pt modelId="{256ACA17-5A5B-4693-B66C-CF7A54AA4002}" type="pres">
      <dgm:prSet presAssocID="{89170F0F-EAD3-456C-A82A-6EEB3949C7F4}" presName="parentText" presStyleLbl="alignNode1" presStyleIdx="2" presStyleCnt="3" custScaleY="95687" custLinFactNeighborX="12360" custLinFactNeighborY="-243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0ECCD-D8E7-42BF-80A1-4C793AE91EF6}" type="pres">
      <dgm:prSet presAssocID="{89170F0F-EAD3-456C-A82A-6EEB3949C7F4}" presName="descendantText" presStyleLbl="alignAcc1" presStyleIdx="2" presStyleCnt="3" custScaleX="81339" custScaleY="100000" custLinFactNeighborX="-5398" custLinFactNeighborY="-209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0C750A-7BD7-4CE0-8F0C-65F87FA70B25}" srcId="{89170F0F-EAD3-456C-A82A-6EEB3949C7F4}" destId="{D203B288-B73E-4FC6-9BAE-CDD7264D40F6}" srcOrd="1" destOrd="0" parTransId="{65019725-21A8-45E3-8666-BB5509EEB021}" sibTransId="{E5BB3BCD-52BE-4BE7-A647-DD6759F6C250}"/>
    <dgm:cxn modelId="{A011C905-C0EC-429B-B8A7-A1225B7FD726}" srcId="{89170F0F-EAD3-456C-A82A-6EEB3949C7F4}" destId="{A30BBDF9-A95D-4613-AD42-A3CCCEBFA0F5}" srcOrd="0" destOrd="0" parTransId="{C061AACA-57CE-4768-923B-DFF0ECD49A80}" sibTransId="{CCFACAA0-DECC-4CE0-990D-5351338F861B}"/>
    <dgm:cxn modelId="{65A47E78-79DF-4674-BA0E-7807AC34ECDB}" srcId="{C05665D0-FC99-48FD-A364-BF9B1918FCF9}" destId="{89170F0F-EAD3-456C-A82A-6EEB3949C7F4}" srcOrd="2" destOrd="0" parTransId="{C1D7B331-5BBD-4453-A5C8-A1D4EEA61547}" sibTransId="{4CFF8CE3-E6A2-4515-81BF-BF5D4A1DA01D}"/>
    <dgm:cxn modelId="{227439A3-668F-403A-B610-ED257DEA2122}" type="presOf" srcId="{A30BBDF9-A95D-4613-AD42-A3CCCEBFA0F5}" destId="{EF10ECCD-D8E7-42BF-80A1-4C793AE91EF6}" srcOrd="0" destOrd="0" presId="urn:microsoft.com/office/officeart/2005/8/layout/chevron2"/>
    <dgm:cxn modelId="{CCDB523D-3CAC-4C87-92B8-F1F62DD228F7}" type="presOf" srcId="{89170F0F-EAD3-456C-A82A-6EEB3949C7F4}" destId="{256ACA17-5A5B-4693-B66C-CF7A54AA4002}" srcOrd="0" destOrd="0" presId="urn:microsoft.com/office/officeart/2005/8/layout/chevron2"/>
    <dgm:cxn modelId="{CB8F7BAE-9C6F-43FA-98D0-17B40B3BED6E}" type="presOf" srcId="{9FF4CBB8-6498-4D06-99E1-B90C3DD1B47D}" destId="{DF6FF6C6-7C7D-4825-84DC-D84517244052}" srcOrd="0" destOrd="0" presId="urn:microsoft.com/office/officeart/2005/8/layout/chevron2"/>
    <dgm:cxn modelId="{BFAD7867-6D3E-45E4-92C1-6A2AB95D48BF}" srcId="{2B8D28BD-F07D-4C92-ACB5-A74C14766B3C}" destId="{9FF4CBB8-6498-4D06-99E1-B90C3DD1B47D}" srcOrd="0" destOrd="0" parTransId="{83319316-0B96-4459-A682-532DD38C9813}" sibTransId="{28DC4851-93D5-46AD-84FB-4954233E9F81}"/>
    <dgm:cxn modelId="{7B403CBB-D208-4226-9E2C-A27611AD8593}" type="presOf" srcId="{AF6B2393-E92D-4F09-A883-1987D47257A9}" destId="{95A3EDD7-E913-4CDF-B1B0-C1F7E6715DDD}" srcOrd="0" destOrd="0" presId="urn:microsoft.com/office/officeart/2005/8/layout/chevron2"/>
    <dgm:cxn modelId="{51189857-DA31-4D74-AFDF-7E7C5EE4FE9D}" type="presOf" srcId="{C05665D0-FC99-48FD-A364-BF9B1918FCF9}" destId="{52396658-8B19-46FC-A13E-5BDB70A3860D}" srcOrd="0" destOrd="0" presId="urn:microsoft.com/office/officeart/2005/8/layout/chevron2"/>
    <dgm:cxn modelId="{786814A3-EB54-4982-8C47-AB25D1A33C62}" type="presOf" srcId="{2B8D28BD-F07D-4C92-ACB5-A74C14766B3C}" destId="{3EE1CC6A-C6A9-4BD5-9C8B-12F640F1E8F4}" srcOrd="0" destOrd="0" presId="urn:microsoft.com/office/officeart/2005/8/layout/chevron2"/>
    <dgm:cxn modelId="{B12A86AD-97E5-4187-8ECE-1FB86A972275}" type="presOf" srcId="{AA60C962-8E62-4DAB-8536-13B4761D7EF1}" destId="{DF6FF6C6-7C7D-4825-84DC-D84517244052}" srcOrd="0" destOrd="1" presId="urn:microsoft.com/office/officeart/2005/8/layout/chevron2"/>
    <dgm:cxn modelId="{86594202-7528-41A1-935C-9D545DC28E69}" type="presOf" srcId="{F4B4D347-5FDF-4515-A954-095BBFC58C75}" destId="{DF6FF6C6-7C7D-4825-84DC-D84517244052}" srcOrd="0" destOrd="2" presId="urn:microsoft.com/office/officeart/2005/8/layout/chevron2"/>
    <dgm:cxn modelId="{DBB8A64A-BEEC-4BB3-8091-60258E5B3002}" srcId="{76A4C3FA-0B3A-445B-83EB-2ABF631F0E20}" destId="{AF6B2393-E92D-4F09-A883-1987D47257A9}" srcOrd="0" destOrd="0" parTransId="{EC69852A-5434-4416-AD16-4111BDBDBC4E}" sibTransId="{7C2DA0DE-56D9-4BAE-B427-7B8612B085D5}"/>
    <dgm:cxn modelId="{8D6D478A-BD4A-447F-A7D6-1DCDA7AC2FD1}" srcId="{2B8D28BD-F07D-4C92-ACB5-A74C14766B3C}" destId="{AA60C962-8E62-4DAB-8536-13B4761D7EF1}" srcOrd="1" destOrd="0" parTransId="{EF460490-9E53-4A70-B64A-4302E3ED00F4}" sibTransId="{F07E1D11-EB05-43F3-9C5C-867C77187964}"/>
    <dgm:cxn modelId="{D49E28A0-5651-4123-ACEA-4F81B6DE9883}" type="presOf" srcId="{76A4C3FA-0B3A-445B-83EB-2ABF631F0E20}" destId="{9988EE1A-0824-4634-8103-09E68D178A86}" srcOrd="0" destOrd="0" presId="urn:microsoft.com/office/officeart/2005/8/layout/chevron2"/>
    <dgm:cxn modelId="{2CB5E416-B078-48F3-89D6-0D066B76E93D}" type="presOf" srcId="{D203B288-B73E-4FC6-9BAE-CDD7264D40F6}" destId="{EF10ECCD-D8E7-42BF-80A1-4C793AE91EF6}" srcOrd="0" destOrd="1" presId="urn:microsoft.com/office/officeart/2005/8/layout/chevron2"/>
    <dgm:cxn modelId="{B1CAFF4E-4A10-4532-951A-C0C16C054B02}" srcId="{2B8D28BD-F07D-4C92-ACB5-A74C14766B3C}" destId="{F4B4D347-5FDF-4515-A954-095BBFC58C75}" srcOrd="2" destOrd="0" parTransId="{6E23EAE9-83CA-4C71-8C90-A26A5D4A7BEC}" sibTransId="{38F90326-6997-41ED-90F6-D038FF0B9B04}"/>
    <dgm:cxn modelId="{E9BF5778-BD85-4743-89FF-57AF78D2A852}" srcId="{C05665D0-FC99-48FD-A364-BF9B1918FCF9}" destId="{76A4C3FA-0B3A-445B-83EB-2ABF631F0E20}" srcOrd="1" destOrd="0" parTransId="{26B17F54-86D3-4137-A21C-B52E9ED045BB}" sibTransId="{8045738D-C812-4A58-AA0F-F34909C346B8}"/>
    <dgm:cxn modelId="{DC831685-71EC-498B-BD39-529687EDF45C}" srcId="{C05665D0-FC99-48FD-A364-BF9B1918FCF9}" destId="{2B8D28BD-F07D-4C92-ACB5-A74C14766B3C}" srcOrd="0" destOrd="0" parTransId="{ABD08D81-D11F-400A-B2CA-8E165005985A}" sibTransId="{7CB26AAC-C2F7-4FE8-816D-ADB39917F14E}"/>
    <dgm:cxn modelId="{7DFBF272-F728-48E5-AC1B-0046D3614A42}" type="presParOf" srcId="{52396658-8B19-46FC-A13E-5BDB70A3860D}" destId="{93B92B75-ABCD-4329-8658-A5AB97CB6412}" srcOrd="0" destOrd="0" presId="urn:microsoft.com/office/officeart/2005/8/layout/chevron2"/>
    <dgm:cxn modelId="{AC5500E3-8091-47D1-ABE5-84D71A2EDB35}" type="presParOf" srcId="{93B92B75-ABCD-4329-8658-A5AB97CB6412}" destId="{3EE1CC6A-C6A9-4BD5-9C8B-12F640F1E8F4}" srcOrd="0" destOrd="0" presId="urn:microsoft.com/office/officeart/2005/8/layout/chevron2"/>
    <dgm:cxn modelId="{75FF11AB-59F4-4AF8-B58E-B3E7875F3245}" type="presParOf" srcId="{93B92B75-ABCD-4329-8658-A5AB97CB6412}" destId="{DF6FF6C6-7C7D-4825-84DC-D84517244052}" srcOrd="1" destOrd="0" presId="urn:microsoft.com/office/officeart/2005/8/layout/chevron2"/>
    <dgm:cxn modelId="{225D7BD3-468C-4DE8-8C6F-18E70035D420}" type="presParOf" srcId="{52396658-8B19-46FC-A13E-5BDB70A3860D}" destId="{C3A94FD7-53DD-4555-9A76-51959DE56540}" srcOrd="1" destOrd="0" presId="urn:microsoft.com/office/officeart/2005/8/layout/chevron2"/>
    <dgm:cxn modelId="{0D8EDE44-51F0-498E-8CC2-57A29B1F999E}" type="presParOf" srcId="{52396658-8B19-46FC-A13E-5BDB70A3860D}" destId="{4FB92110-9546-438B-ADBE-041A7A57B549}" srcOrd="2" destOrd="0" presId="urn:microsoft.com/office/officeart/2005/8/layout/chevron2"/>
    <dgm:cxn modelId="{B60B660A-E342-4FB4-84DF-C78FCE58D3B1}" type="presParOf" srcId="{4FB92110-9546-438B-ADBE-041A7A57B549}" destId="{9988EE1A-0824-4634-8103-09E68D178A86}" srcOrd="0" destOrd="0" presId="urn:microsoft.com/office/officeart/2005/8/layout/chevron2"/>
    <dgm:cxn modelId="{451D45F9-FC0F-4169-B9E5-10FB4240CBA2}" type="presParOf" srcId="{4FB92110-9546-438B-ADBE-041A7A57B549}" destId="{95A3EDD7-E913-4CDF-B1B0-C1F7E6715DDD}" srcOrd="1" destOrd="0" presId="urn:microsoft.com/office/officeart/2005/8/layout/chevron2"/>
    <dgm:cxn modelId="{7BE319CA-4C75-468A-8F3F-95AA0D6D04EF}" type="presParOf" srcId="{52396658-8B19-46FC-A13E-5BDB70A3860D}" destId="{26C53791-520A-4301-826C-BFAE6276F604}" srcOrd="3" destOrd="0" presId="urn:microsoft.com/office/officeart/2005/8/layout/chevron2"/>
    <dgm:cxn modelId="{9638F127-8F93-4CC1-AB52-5A47D9CC152B}" type="presParOf" srcId="{52396658-8B19-46FC-A13E-5BDB70A3860D}" destId="{B663D603-52BA-4747-96BE-36DA59C00C10}" srcOrd="4" destOrd="0" presId="urn:microsoft.com/office/officeart/2005/8/layout/chevron2"/>
    <dgm:cxn modelId="{330125F2-BBA9-41D5-8677-96CAF8F5F31D}" type="presParOf" srcId="{B663D603-52BA-4747-96BE-36DA59C00C10}" destId="{256ACA17-5A5B-4693-B66C-CF7A54AA4002}" srcOrd="0" destOrd="0" presId="urn:microsoft.com/office/officeart/2005/8/layout/chevron2"/>
    <dgm:cxn modelId="{0EC6A5A2-46AE-480A-AEC5-8CEFB0B7F45C}" type="presParOf" srcId="{B663D603-52BA-4747-96BE-36DA59C00C10}" destId="{EF10ECCD-D8E7-42BF-80A1-4C793AE91EF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E1CC6A-C6A9-4BD5-9C8B-12F640F1E8F4}">
      <dsp:nvSpPr>
        <dsp:cNvPr id="0" name=""/>
        <dsp:cNvSpPr/>
      </dsp:nvSpPr>
      <dsp:spPr>
        <a:xfrm rot="5400000">
          <a:off x="320626" y="138515"/>
          <a:ext cx="831110" cy="5782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РОДЫ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320626" y="138515"/>
        <a:ext cx="831110" cy="578215"/>
      </dsp:txXfrm>
    </dsp:sp>
    <dsp:sp modelId="{DF6FF6C6-7C7D-4825-84DC-D84517244052}">
      <dsp:nvSpPr>
        <dsp:cNvPr id="0" name=""/>
        <dsp:cNvSpPr/>
      </dsp:nvSpPr>
      <dsp:spPr>
        <a:xfrm rot="5400000">
          <a:off x="2611430" y="-1401374"/>
          <a:ext cx="536914" cy="34879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latin typeface="Times New Roman" pitchFamily="18" charset="0"/>
            <a:cs typeface="Times New Roman" pitchFamily="18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Доношенный 24 -48 часов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Недоношенный 144-168 часов </a:t>
          </a:r>
        </a:p>
        <a:p>
          <a:pPr marL="171450" lvl="1" indent="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611430" y="-1401374"/>
        <a:ext cx="536914" cy="3487956"/>
      </dsp:txXfrm>
    </dsp:sp>
    <dsp:sp modelId="{9988EE1A-0824-4634-8103-09E68D178A86}">
      <dsp:nvSpPr>
        <dsp:cNvPr id="0" name=""/>
        <dsp:cNvSpPr/>
      </dsp:nvSpPr>
      <dsp:spPr>
        <a:xfrm rot="5400000">
          <a:off x="323702" y="772181"/>
          <a:ext cx="831110" cy="5782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МГК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323702" y="772181"/>
        <a:ext cx="831110" cy="578215"/>
      </dsp:txXfrm>
    </dsp:sp>
    <dsp:sp modelId="{95A3EDD7-E913-4CDF-B1B0-C1F7E6715DDD}">
      <dsp:nvSpPr>
        <dsp:cNvPr id="0" name=""/>
        <dsp:cNvSpPr/>
      </dsp:nvSpPr>
      <dsp:spPr>
        <a:xfrm rot="5400000">
          <a:off x="3103957" y="-1246580"/>
          <a:ext cx="545177" cy="44670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Доставка в МГК через 24 часа после забора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103957" y="-1246580"/>
        <a:ext cx="545177" cy="4467094"/>
      </dsp:txXfrm>
    </dsp:sp>
    <dsp:sp modelId="{256ACA17-5A5B-4693-B66C-CF7A54AA4002}">
      <dsp:nvSpPr>
        <dsp:cNvPr id="0" name=""/>
        <dsp:cNvSpPr/>
      </dsp:nvSpPr>
      <dsp:spPr>
        <a:xfrm rot="5400000">
          <a:off x="363718" y="1380795"/>
          <a:ext cx="790396" cy="6005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ФЦ г.Томск</a:t>
          </a:r>
          <a:endParaRPr lang="ru-RU" sz="1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363718" y="1380795"/>
        <a:ext cx="790396" cy="600578"/>
      </dsp:txXfrm>
    </dsp:sp>
    <dsp:sp modelId="{EF10ECCD-D8E7-42BF-80A1-4C793AE91EF6}">
      <dsp:nvSpPr>
        <dsp:cNvPr id="0" name=""/>
        <dsp:cNvSpPr/>
      </dsp:nvSpPr>
      <dsp:spPr>
        <a:xfrm rot="5400000">
          <a:off x="2960102" y="-430755"/>
          <a:ext cx="536914" cy="41119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Доставка  24 часа 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Срок выполнения 72 часа.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960102" y="-430755"/>
        <a:ext cx="536914" cy="4111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B6D71-9543-4C7C-BE20-E4C5ABB932D9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6388" y="801688"/>
            <a:ext cx="69469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973E0-A407-410E-BBF4-35DECEF2B0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6502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57225" y="1338263"/>
            <a:ext cx="6245225" cy="36052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537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EDABB-FA1A-476A-8949-35143F7A6BA5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4D54C331-6197-4A3F-BD57-5E1CF58C9FE4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914400" y="142920"/>
            <a:ext cx="1080252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914400" y="464760"/>
            <a:ext cx="1080252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6365671-8D10-418A-BCD6-8C1B1E128D7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914400" y="14292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6449760" y="14292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/>
          </p:nvPr>
        </p:nvSpPr>
        <p:spPr>
          <a:xfrm>
            <a:off x="914400" y="46476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/>
          </p:nvPr>
        </p:nvSpPr>
        <p:spPr>
          <a:xfrm>
            <a:off x="6449760" y="46476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3D73BF17-29DF-41F3-91C7-38DC2412E201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914400" y="142920"/>
            <a:ext cx="347832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6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4566960" y="142920"/>
            <a:ext cx="347832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6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8219520" y="142920"/>
            <a:ext cx="347832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6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/>
          </p:nvPr>
        </p:nvSpPr>
        <p:spPr>
          <a:xfrm>
            <a:off x="914400" y="464760"/>
            <a:ext cx="347832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6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/>
          </p:nvPr>
        </p:nvSpPr>
        <p:spPr>
          <a:xfrm>
            <a:off x="4566960" y="464760"/>
            <a:ext cx="347832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6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109" name="PlaceHolder 7"/>
          <p:cNvSpPr>
            <a:spLocks noGrp="1"/>
          </p:cNvSpPr>
          <p:nvPr>
            <p:ph/>
          </p:nvPr>
        </p:nvSpPr>
        <p:spPr>
          <a:xfrm>
            <a:off x="8219520" y="464760"/>
            <a:ext cx="347832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6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165A5785-377F-463A-A24B-698275B07DEF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D5B8359-A366-45C9-AB52-85626E279DC1}"/>
              </a:ext>
            </a:extLst>
          </p:cNvPr>
          <p:cNvSpPr/>
          <p:nvPr userDrawn="1"/>
        </p:nvSpPr>
        <p:spPr>
          <a:xfrm>
            <a:off x="8644647" y="1"/>
            <a:ext cx="3955343" cy="72723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77" dirty="0"/>
          </a:p>
        </p:txBody>
      </p:sp>
      <p:sp>
        <p:nvSpPr>
          <p:cNvPr id="28" name="Прямоугольник: скругленные верхние углы 27">
            <a:extLst>
              <a:ext uri="{FF2B5EF4-FFF2-40B4-BE49-F238E27FC236}">
                <a16:creationId xmlns:a16="http://schemas.microsoft.com/office/drawing/2014/main" xmlns="" id="{7C759910-4A86-90FB-8126-03F6346A106D}"/>
              </a:ext>
            </a:extLst>
          </p:cNvPr>
          <p:cNvSpPr/>
          <p:nvPr userDrawn="1"/>
        </p:nvSpPr>
        <p:spPr>
          <a:xfrm flipV="1">
            <a:off x="9422288" y="0"/>
            <a:ext cx="2400061" cy="2049294"/>
          </a:xfrm>
          <a:prstGeom prst="round2Same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0B55CE-B6D2-4930-ACE0-B9999B0BE4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164" y="2201257"/>
            <a:ext cx="7438854" cy="1235576"/>
          </a:xfrm>
        </p:spPr>
        <p:txBody>
          <a:bodyPr anchor="ctr">
            <a:normAutofit/>
          </a:bodyPr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Тема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DFBD256-29E3-4AB1-A442-C518037EBA2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164" y="3984668"/>
            <a:ext cx="7438854" cy="3871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22" indent="0" algn="ctr">
              <a:buNone/>
              <a:defRPr sz="2000"/>
            </a:lvl2pPr>
            <a:lvl3pPr marL="914442" indent="0" algn="ctr">
              <a:buNone/>
              <a:defRPr sz="1800"/>
            </a:lvl3pPr>
            <a:lvl4pPr marL="1371664" indent="0" algn="ctr">
              <a:buNone/>
              <a:defRPr sz="1600"/>
            </a:lvl4pPr>
            <a:lvl5pPr marL="1828885" indent="0" algn="ctr">
              <a:buNone/>
              <a:defRPr sz="1600"/>
            </a:lvl5pPr>
            <a:lvl6pPr marL="2286106" indent="0" algn="ctr">
              <a:buNone/>
              <a:defRPr sz="1600"/>
            </a:lvl6pPr>
            <a:lvl7pPr marL="2743327" indent="0" algn="ctr">
              <a:buNone/>
              <a:defRPr sz="1600"/>
            </a:lvl7pPr>
            <a:lvl8pPr marL="3200548" indent="0" algn="ctr">
              <a:buNone/>
              <a:defRPr sz="1600"/>
            </a:lvl8pPr>
            <a:lvl9pPr marL="3657770" indent="0" algn="ctr">
              <a:buNone/>
              <a:defRPr sz="1600"/>
            </a:lvl9pPr>
          </a:lstStyle>
          <a:p>
            <a:r>
              <a:rPr lang="ru-RU" dirty="0"/>
              <a:t>ФИО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xmlns="" id="{BAA795F9-4938-46CC-82FE-4C6038D93B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164" y="4453643"/>
            <a:ext cx="7438854" cy="3871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F01326C9-F802-4223-B0AD-C89A40BCAA0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51328" y="6718868"/>
            <a:ext cx="2342810" cy="3871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ru-RU" dirty="0"/>
              <a:t>Год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E68C85E2-CD7B-B04F-1297-CFD5CC475E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29318" y="4124517"/>
            <a:ext cx="2570670" cy="1449340"/>
          </a:xfrm>
          <a:prstGeom prst="rect">
            <a:avLst/>
          </a:prstGeom>
        </p:spPr>
      </p:pic>
      <p:pic>
        <p:nvPicPr>
          <p:cNvPr id="23" name="Рисунок 22" descr="Изображение выглядит как текст, тарелка, посуда, обеденный сервиз&#10;&#10;Автоматически созданное описание">
            <a:extLst>
              <a:ext uri="{FF2B5EF4-FFF2-40B4-BE49-F238E27FC236}">
                <a16:creationId xmlns:a16="http://schemas.microsoft.com/office/drawing/2014/main" xmlns="" id="{0B28D3EA-3806-5DE0-207F-F05E0D1D823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alphaModFix amt="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10024654" y="5717021"/>
            <a:ext cx="2575334" cy="1449339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5BED9D5A-222D-175B-20C5-99D0D81A2D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20000"/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2018" t="2180" r="554" b="-2180"/>
          <a:stretch/>
        </p:blipFill>
        <p:spPr>
          <a:xfrm flipV="1">
            <a:off x="8644645" y="4130113"/>
            <a:ext cx="1219200" cy="1449338"/>
          </a:xfrm>
          <a:prstGeom prst="rect">
            <a:avLst/>
          </a:prstGeom>
        </p:spPr>
      </p:pic>
      <p:pic>
        <p:nvPicPr>
          <p:cNvPr id="25" name="Рисунок 24" descr="Изображение выглядит как текст, тарелка, посуда, обеденный сервиз&#10;&#10;Автоматически созданное описание">
            <a:extLst>
              <a:ext uri="{FF2B5EF4-FFF2-40B4-BE49-F238E27FC236}">
                <a16:creationId xmlns:a16="http://schemas.microsoft.com/office/drawing/2014/main" xmlns="" id="{0BBCC6F6-B9E7-2348-1A6C-86159E1A5B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lum bright="70000" contrast="-70000"/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" r="52656"/>
          <a:stretch/>
        </p:blipFill>
        <p:spPr>
          <a:xfrm flipH="1">
            <a:off x="8644646" y="5717021"/>
            <a:ext cx="1219202" cy="144933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B1A8872-BF4B-5E62-382F-AF82D12EA11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21283" y="206374"/>
            <a:ext cx="1212154" cy="159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0729053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914400" y="142920"/>
            <a:ext cx="10802520" cy="61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9948AED2-0C20-41FC-BF46-72B507D6C17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4400" y="142920"/>
            <a:ext cx="10802520" cy="61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C0B50DC2-8727-4E77-8A5E-C30BF5E6DB54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914400" y="142920"/>
            <a:ext cx="5271480" cy="61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6449760" y="142920"/>
            <a:ext cx="5271480" cy="61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AFA0353-C760-4ABA-B652-5CCA7FF50ECF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0085AB64-0CDA-4CC3-9095-8FC2634A9E7E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630000" y="290160"/>
            <a:ext cx="11339640" cy="562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9FBFABAD-1945-4D02-B39E-E90F1BB96F02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914400" y="14292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6449760" y="142920"/>
            <a:ext cx="5271480" cy="61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914400" y="46476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25CF5790-888D-47C9-A018-1EE3384DE6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914400" y="142920"/>
            <a:ext cx="5271480" cy="61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6449760" y="14292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6449760" y="46476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29C7134A-4553-42D8-8F07-18D8299754B9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79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914400" y="14292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6449760" y="142920"/>
            <a:ext cx="527148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/>
          </p:nvPr>
        </p:nvSpPr>
        <p:spPr>
          <a:xfrm>
            <a:off x="914400" y="464760"/>
            <a:ext cx="10802520" cy="29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172C87DC-EEA6-4449-A9B6-3F42F31195F7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2.wd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Группа 4"/>
          <p:cNvGrpSpPr/>
          <p:nvPr/>
        </p:nvGrpSpPr>
        <p:grpSpPr>
          <a:xfrm>
            <a:off x="99360" y="6514560"/>
            <a:ext cx="12440160" cy="663120"/>
            <a:chOff x="99360" y="6514560"/>
            <a:chExt cx="12440160" cy="663120"/>
          </a:xfrm>
        </p:grpSpPr>
        <p:pic>
          <p:nvPicPr>
            <p:cNvPr id="46" name="Рисунок 6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tretch/>
          </p:blipFill>
          <p:spPr>
            <a:xfrm rot="10800000">
              <a:off x="2602800" y="6514920"/>
              <a:ext cx="1177920" cy="66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Рисунок 7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rcRect l="4" r="-4"/>
            <a:stretch/>
          </p:blipFill>
          <p:spPr>
            <a:xfrm flipH="1">
              <a:off x="1351080" y="6514560"/>
              <a:ext cx="1177920" cy="66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Рисунок 8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rcRect l="4" r="-4"/>
            <a:stretch/>
          </p:blipFill>
          <p:spPr>
            <a:xfrm rot="10800000" flipH="1">
              <a:off x="99360" y="6514920"/>
              <a:ext cx="1177920" cy="66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Рисунок 10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rcRect l="4" r="-4"/>
            <a:stretch/>
          </p:blipFill>
          <p:spPr>
            <a:xfrm rot="10800000" flipH="1">
              <a:off x="3854520" y="6514920"/>
              <a:ext cx="1177920" cy="66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Рисунок 13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rcRect l="4" r="-4"/>
            <a:stretch/>
          </p:blipFill>
          <p:spPr>
            <a:xfrm rot="10800000" flipH="1">
              <a:off x="5106240" y="6514920"/>
              <a:ext cx="1177920" cy="66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Рисунок 14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rcRect l="4" r="-4"/>
            <a:stretch/>
          </p:blipFill>
          <p:spPr>
            <a:xfrm flipH="1">
              <a:off x="6357960" y="6514560"/>
              <a:ext cx="1177920" cy="66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Рисунок 22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rcRect l="4" r="-4"/>
            <a:stretch/>
          </p:blipFill>
          <p:spPr>
            <a:xfrm rot="10800000" flipH="1">
              <a:off x="7609320" y="6514920"/>
              <a:ext cx="1177920" cy="66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3" name="Рисунок 23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rcRect l="4" r="-4"/>
            <a:stretch/>
          </p:blipFill>
          <p:spPr>
            <a:xfrm flipH="1">
              <a:off x="8861400" y="6514560"/>
              <a:ext cx="1177920" cy="66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4" name="Рисунок 38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tretch/>
          </p:blipFill>
          <p:spPr>
            <a:xfrm rot="10800000">
              <a:off x="10113120" y="6514920"/>
              <a:ext cx="1177920" cy="66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5" name="Рисунок 39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5" cstate="print">
              <a:extLst>
                <a:ext uri="{BEBA8EAE-BF5A-486C-A8C5-ECC9F3942E4B}">
                  <a14:imgProps xmlns="" xmlns:a14="http://schemas.microsoft.com/office/drawing/2010/main">
                    <a14:imgLayer r:embed="rId16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srcRect l="4" r="-4"/>
            <a:stretch/>
          </p:blipFill>
          <p:spPr>
            <a:xfrm rot="10800000" flipH="1">
              <a:off x="11361600" y="6514920"/>
              <a:ext cx="1177920" cy="662760"/>
            </a:xfrm>
            <a:prstGeom prst="rect">
              <a:avLst/>
            </a:prstGeom>
            <a:ln w="0">
              <a:noFill/>
            </a:ln>
          </p:spPr>
        </p:pic>
      </p:grpSp>
      <p:grpSp>
        <p:nvGrpSpPr>
          <p:cNvPr id="56" name="Группа 24"/>
          <p:cNvGrpSpPr/>
          <p:nvPr/>
        </p:nvGrpSpPr>
        <p:grpSpPr>
          <a:xfrm>
            <a:off x="115560" y="5947200"/>
            <a:ext cx="12423960" cy="507600"/>
            <a:chOff x="115560" y="5947200"/>
            <a:chExt cx="12423960" cy="507600"/>
          </a:xfrm>
        </p:grpSpPr>
        <p:pic>
          <p:nvPicPr>
            <p:cNvPr id="57" name="Рисунок 25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1076760" y="595080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8" name="Рисунок 26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 rot="10800000">
              <a:off x="2999520" y="595116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9" name="Рисунок 27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115560" y="595080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0" name="Рисунок 28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 rot="10800000">
              <a:off x="2038320" y="595476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1" name="Рисунок 29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4921920" y="594720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2" name="Рисунок 30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3960720" y="594720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3" name="Рисунок 31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 rot="10800000">
              <a:off x="5883480" y="595116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4" name="Рисунок 32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 rot="10800000">
              <a:off x="8767080" y="595476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5" name="Рисунок 33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6844320" y="594720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6" name="Рисунок 34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7805520" y="595080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7" name="Рисунок 35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9727920" y="594720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8" name="Рисунок 36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 rot="10800000">
              <a:off x="10689480" y="5954760"/>
              <a:ext cx="8888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9" name="Рисунок 37" descr="Изображение выглядит как текст, тарелка, посуда, обеденный сервиз&#10;&#10;Автоматически созданное описание"/>
            <p:cNvPicPr/>
            <p:nvPr/>
          </p:nvPicPr>
          <p:blipFill>
            <a:blip r:embed="rId17" cstate="print">
              <a:alphaModFix amt="20000"/>
              <a:extLst>
                <a:ext uri="{BEBA8EAE-BF5A-486C-A8C5-ECC9F3942E4B}">
                  <a14:imgProps xmlns="" xmlns:a14="http://schemas.microsoft.com/office/drawing/2010/main">
                    <a14:imgLayer r:embed="rId18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11650680" y="5947200"/>
              <a:ext cx="888840" cy="5000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0" name="PlaceHolder 1"/>
          <p:cNvSpPr>
            <a:spLocks noGrp="1"/>
          </p:cNvSpPr>
          <p:nvPr>
            <p:ph type="sldNum" idx="1"/>
          </p:nvPr>
        </p:nvSpPr>
        <p:spPr>
          <a:xfrm>
            <a:off x="11909520" y="151920"/>
            <a:ext cx="497880" cy="438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ru-RU" sz="2000" b="1" strike="noStrike" spc="-1">
                <a:solidFill>
                  <a:srgbClr val="8D8D8D"/>
                </a:solidFill>
                <a:latin typeface="Roboto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97510612-F559-4FD5-92D8-38FB3DA5E4E9}" type="slidenum">
              <a:rPr lang="ru-RU" sz="2000" b="1" strike="noStrike" spc="-1">
                <a:solidFill>
                  <a:srgbClr val="8D8D8D"/>
                </a:solidFill>
                <a:latin typeface="Roboto"/>
              </a:rPr>
              <a:pPr indent="0" algn="ctr">
                <a:lnSpc>
                  <a:spcPct val="100000"/>
                </a:lnSpc>
                <a:buNone/>
              </a:pPr>
              <a:t>‹#›</a:t>
            </a:fld>
            <a:endParaRPr lang="ru-RU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914400" y="142920"/>
            <a:ext cx="10802520" cy="615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800" b="1" strike="noStrike" spc="-1">
                <a:solidFill>
                  <a:srgbClr val="262626"/>
                </a:solidFill>
                <a:latin typeface="Roboto"/>
                <a:ea typeface="Roboto"/>
              </a:rPr>
              <a:t>Заголовок</a:t>
            </a:r>
            <a:endParaRPr lang="ru-RU" sz="1800" b="0" strike="noStrike" spc="-1">
              <a:solidFill>
                <a:srgbClr val="262626"/>
              </a:solidFill>
              <a:latin typeface="Roboto"/>
            </a:endParaRPr>
          </a:p>
        </p:txBody>
      </p:sp>
      <p:pic>
        <p:nvPicPr>
          <p:cNvPr id="72" name="Рисунок 45"/>
          <p:cNvPicPr/>
          <p:nvPr/>
        </p:nvPicPr>
        <p:blipFill>
          <a:blip r:embed="rId19" cstate="print"/>
          <a:srcRect b="19280"/>
          <a:stretch/>
        </p:blipFill>
        <p:spPr>
          <a:xfrm>
            <a:off x="115560" y="105840"/>
            <a:ext cx="676440" cy="652680"/>
          </a:xfrm>
          <a:prstGeom prst="rect">
            <a:avLst/>
          </a:prstGeom>
          <a:ln w="0">
            <a:noFill/>
          </a:ln>
        </p:spPr>
      </p:pic>
      <p:sp>
        <p:nvSpPr>
          <p:cNvPr id="73" name="PlaceHolder 3"/>
          <p:cNvSpPr>
            <a:spLocks noGrp="1"/>
          </p:cNvSpPr>
          <p:nvPr>
            <p:ph type="title"/>
          </p:nvPr>
        </p:nvSpPr>
        <p:spPr>
          <a:xfrm>
            <a:off x="630000" y="290160"/>
            <a:ext cx="11339640" cy="121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79" b="0" strike="noStrike" spc="-1">
                <a:solidFill>
                  <a:srgbClr val="262626"/>
                </a:solidFill>
                <a:latin typeface="Roboto"/>
              </a:rPr>
              <a:t>Для правки текста заглавия щёлкните мышью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58002" y="2510963"/>
            <a:ext cx="7438854" cy="171280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при направлении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медико-генетическую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консультацию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краевых МО в КГБУЗ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«КДЦАК».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2026 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0518014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Rectangle 1"/>
          <p:cNvSpPr/>
          <p:nvPr/>
        </p:nvSpPr>
        <p:spPr>
          <a:xfrm>
            <a:off x="683370" y="181874"/>
            <a:ext cx="11665296" cy="6617196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numCol="1" spcCol="0" anchor="ctr">
            <a:spAutoFit/>
          </a:bodyPr>
          <a:lstStyle/>
          <a:p>
            <a:pPr marL="324000" indent="457200"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ru-RU" sz="2800" b="0" strike="noStrike" spc="-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роддомах 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 всегда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информируют матерей о проведении 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скрининга.</a:t>
            </a:r>
          </a:p>
          <a:p>
            <a:pPr marL="324000" indent="457200"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ru-RU" sz="2800" spc="-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Информационный буклет разослан по МО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324000" indent="457200"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ru-RU" sz="2800" spc="-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Отсутствие автоматизации процесса регистрации БМ из-за проблем ВИМИС </a:t>
            </a:r>
            <a:r>
              <a:rPr lang="ru-RU" sz="2800" spc="-1" dirty="0" err="1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АКиНЕО</a:t>
            </a:r>
            <a:r>
              <a:rPr lang="ru-RU" sz="2800" spc="-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????</a:t>
            </a:r>
            <a:endParaRPr lang="ru-RU" sz="2800" b="0" strike="noStrike" spc="-1" dirty="0" smtClean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24000" indent="457200"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ru-RU" sz="2800" spc="-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Некорректная информация в направлениях, либо отсутствие.</a:t>
            </a:r>
            <a:endParaRPr lang="ru-RU" sz="2800" b="0" strike="noStrike" spc="-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4000" indent="457200"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Дефекты взятия 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биологического материала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 тест бланк</a:t>
            </a:r>
            <a:endParaRPr lang="ru-RU" sz="2800" b="0" strike="noStrike" spc="-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4000" indent="457200"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ru-RU" sz="2800" b="0" strike="noStrike" spc="-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Нарушение сроков отправки материала в МГК!!!!! 24 ЧАСА!</a:t>
            </a:r>
          </a:p>
          <a:p>
            <a:pPr marL="324000" indent="457200"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Symbol" charset="2"/>
              <a:buChar char=""/>
              <a:tabLst>
                <a:tab pos="0" algn="l"/>
              </a:tabLst>
            </a:pPr>
            <a:r>
              <a:rPr lang="ru-RU" sz="2800" spc="-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Неправильно заполненные сопроводительные документы для подтверждающей диагностики </a:t>
            </a:r>
            <a:r>
              <a:rPr lang="ru-RU" sz="2800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 ИДС+ Согласия+ Направления)</a:t>
            </a:r>
            <a:endParaRPr lang="ru-RU" sz="2800" b="0" strike="noStrike" spc="-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tabLst>
                <a:tab pos="0" algn="l"/>
              </a:tabLst>
            </a:pPr>
            <a:endParaRPr lang="ru-RU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4294967295"/>
          </p:nvPr>
        </p:nvSpPr>
        <p:spPr>
          <a:xfrm>
            <a:off x="8898840" y="6740280"/>
            <a:ext cx="2834640" cy="387000"/>
          </a:xfrm>
          <a:prstGeom prst="rect">
            <a:avLst/>
          </a:prstGeom>
        </p:spPr>
        <p:txBody>
          <a:bodyPr/>
          <a:lstStyle/>
          <a:p>
            <a:fld id="{2DF033F5-090C-4958-B309-453A61C69D1F}" type="slidenum">
              <a:rPr/>
              <a:pPr/>
              <a:t>10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object 1"/>
          <p:cNvSpPr/>
          <p:nvPr/>
        </p:nvSpPr>
        <p:spPr>
          <a:xfrm>
            <a:off x="3247969" y="4334772"/>
            <a:ext cx="5881689" cy="17449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>
              <a:spcAft>
                <a:spcPts val="521"/>
              </a:spcAft>
              <a:tabLst>
                <a:tab pos="0" algn="l"/>
                <a:tab pos="953811" algn="l"/>
                <a:tab pos="1907621" algn="l"/>
                <a:tab pos="2861432" algn="l"/>
                <a:tab pos="3815243" algn="l"/>
                <a:tab pos="4769053" algn="l"/>
                <a:tab pos="5722864" algn="l"/>
                <a:tab pos="6676674" algn="l"/>
                <a:tab pos="7630485" algn="l"/>
                <a:tab pos="8584296" algn="l"/>
                <a:tab pos="9538106" algn="l"/>
                <a:tab pos="10491917" algn="l"/>
              </a:tabLst>
            </a:pPr>
            <a:r>
              <a:rPr lang="ru-RU" sz="5600" b="1" i="1" spc="-1" dirty="0">
                <a:solidFill>
                  <a:srgbClr val="3465A4"/>
                </a:solidFill>
                <a:latin typeface="Arial"/>
                <a:ea typeface="DejaVu Sans"/>
              </a:rPr>
              <a:t>Спасибо за внимание!</a:t>
            </a:r>
            <a:endParaRPr lang="ru-RU" sz="5600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09" name="Picture 3" descr="C:\Users\kab540\Desktop\images.jpg"/>
          <p:cNvPicPr/>
          <p:nvPr/>
        </p:nvPicPr>
        <p:blipFill>
          <a:blip r:embed="rId2" cstate="print"/>
          <a:stretch/>
        </p:blipFill>
        <p:spPr>
          <a:xfrm>
            <a:off x="1378062" y="190875"/>
            <a:ext cx="8852484" cy="4261094"/>
          </a:xfrm>
          <a:prstGeom prst="rect">
            <a:avLst/>
          </a:prstGeom>
          <a:ln w="0">
            <a:noFill/>
          </a:ln>
        </p:spPr>
      </p:pic>
      <p:sp>
        <p:nvSpPr>
          <p:cNvPr id="710" name="TextBox 15"/>
          <p:cNvSpPr/>
          <p:nvPr/>
        </p:nvSpPr>
        <p:spPr>
          <a:xfrm>
            <a:off x="142122" y="6885243"/>
            <a:ext cx="2651578" cy="2763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3879" tIns="48817" rIns="93879" bIns="48817" anchor="t">
            <a:spAutoFit/>
          </a:bodyPr>
          <a:lstStyle/>
          <a:p>
            <a:pPr>
              <a:tabLst>
                <a:tab pos="0" algn="l"/>
                <a:tab pos="953811" algn="l"/>
                <a:tab pos="1907621" algn="l"/>
                <a:tab pos="2861432" algn="l"/>
                <a:tab pos="3815243" algn="l"/>
                <a:tab pos="4769053" algn="l"/>
                <a:tab pos="5722864" algn="l"/>
                <a:tab pos="6676674" algn="l"/>
                <a:tab pos="7630485" algn="l"/>
                <a:tab pos="8584296" algn="l"/>
                <a:tab pos="9538106" algn="l"/>
                <a:tab pos="10491917" algn="l"/>
              </a:tabLst>
            </a:pPr>
            <a:r>
              <a:rPr lang="ru-RU" sz="1100" spc="-1" dirty="0">
                <a:solidFill>
                  <a:srgbClr val="04617B"/>
                </a:solidFill>
                <a:latin typeface="Calibri"/>
                <a:ea typeface="DejaVu Sans"/>
              </a:rPr>
              <a:t>Изображение из личного архива автора</a:t>
            </a:r>
            <a:endParaRPr lang="ru-RU" sz="11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1" name="TextBox 1"/>
          <p:cNvSpPr/>
          <p:nvPr/>
        </p:nvSpPr>
        <p:spPr>
          <a:xfrm>
            <a:off x="4971080" y="6742085"/>
            <a:ext cx="7408990" cy="34409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3879" tIns="46940" rIns="93879" bIns="46940" anchor="t">
            <a:spAutoFit/>
          </a:bodyPr>
          <a:lstStyle/>
          <a:p>
            <a:pPr algn="just">
              <a:lnSpc>
                <a:spcPct val="90000"/>
              </a:lnSpc>
              <a:spcBef>
                <a:spcPts val="833"/>
              </a:spcBef>
              <a:tabLst>
                <a:tab pos="0" algn="l"/>
                <a:tab pos="467142" algn="l"/>
                <a:tab pos="935410" algn="l"/>
                <a:tab pos="1404054" algn="l"/>
                <a:tab pos="1872698" algn="l"/>
                <a:tab pos="2341342" algn="l"/>
                <a:tab pos="2809986" algn="l"/>
                <a:tab pos="3278630" algn="l"/>
                <a:tab pos="3747274" algn="l"/>
                <a:tab pos="4215918" algn="l"/>
                <a:tab pos="4684562" algn="l"/>
                <a:tab pos="5153206" algn="l"/>
                <a:tab pos="5621850" algn="l"/>
                <a:tab pos="6090494" algn="l"/>
                <a:tab pos="6559138" algn="l"/>
                <a:tab pos="7027782" algn="l"/>
                <a:tab pos="7496426" algn="l"/>
                <a:tab pos="7965070" algn="l"/>
                <a:tab pos="8433714" algn="l"/>
                <a:tab pos="8902358" algn="l"/>
                <a:tab pos="9371002" algn="l"/>
                <a:tab pos="9538106" algn="l"/>
                <a:tab pos="10491917" algn="l"/>
              </a:tabLst>
            </a:pPr>
            <a:r>
              <a:rPr lang="ru-RU" sz="900" spc="-1" dirty="0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  <a:ea typeface="DejaVu Sans"/>
              </a:rPr>
              <a:t>«Данная презентация подготовлена при поддержке АО "</a:t>
            </a:r>
            <a:r>
              <a:rPr lang="ru-RU" sz="900" spc="-1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  <a:ea typeface="DejaVu Sans"/>
              </a:rPr>
              <a:t>Рош-Москва</a:t>
            </a:r>
            <a:r>
              <a:rPr lang="ru-RU" sz="900" spc="-1" dirty="0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  <a:ea typeface="DejaVu Sans"/>
              </a:rPr>
              <a:t>”. Информация предназначена только для медицинских работников. </a:t>
            </a:r>
            <a:r>
              <a:rPr lang="ru-RU" sz="900" spc="-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  <a:ea typeface="DejaVu Sans"/>
              </a:rPr>
              <a:t>Мнение </a:t>
            </a:r>
            <a:r>
              <a:rPr lang="ru-RU" sz="900" spc="-1" dirty="0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  <a:ea typeface="DejaVu Sans"/>
              </a:rPr>
              <a:t>лектора может не совпадать с позицией АО "</a:t>
            </a:r>
            <a:r>
              <a:rPr lang="ru-RU" sz="900" spc="-1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  <a:ea typeface="DejaVu Sans"/>
              </a:rPr>
              <a:t>Рош-Москва</a:t>
            </a:r>
            <a:r>
              <a:rPr lang="ru-RU" sz="900" spc="-1" dirty="0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  <a:ea typeface="DejaVu Sans"/>
              </a:rPr>
              <a:t>”».</a:t>
            </a:r>
            <a:r>
              <a:rPr lang="en-US" sz="900" spc="-1" dirty="0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  <a:ea typeface="DejaVu Sans"/>
              </a:rPr>
              <a:t> M-RU-00017597</a:t>
            </a:r>
            <a:r>
              <a:rPr lang="ru-RU" sz="900" spc="-1" dirty="0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  <a:ea typeface="DejaVu Sans"/>
              </a:rPr>
              <a:t>, июнь 2024</a:t>
            </a:r>
            <a:endParaRPr lang="ru-RU" sz="900" spc="-1" dirty="0">
              <a:solidFill>
                <a:schemeClr val="accent5">
                  <a:lumMod val="40000"/>
                  <a:lumOff val="60000"/>
                </a:schemeClr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xmlns="" id="{1C0BB8DB-83DA-C46A-A367-129E85946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16" y="3136103"/>
            <a:ext cx="5406982" cy="2708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1">
            <a:extLst>
              <a:ext uri="{FF2B5EF4-FFF2-40B4-BE49-F238E27FC236}">
                <a16:creationId xmlns:a16="http://schemas.microsoft.com/office/drawing/2014/main" xmlns="" id="{70086457-C832-4822-84E8-9F336A6354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184" y="3136103"/>
            <a:ext cx="5406982" cy="27393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Прямоугольник 3">
            <a:extLst>
              <a:ext uri="{FF2B5EF4-FFF2-40B4-BE49-F238E27FC236}">
                <a16:creationId xmlns:a16="http://schemas.microsoft.com/office/drawing/2014/main" xmlns="" id="{737115AE-4D62-96D9-53E8-49511F33E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144" y="0"/>
            <a:ext cx="11324712" cy="31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3550" tIns="56775" rIns="113550" bIns="56775">
            <a:spAutoFit/>
          </a:bodyPr>
          <a:lstStyle/>
          <a:p>
            <a:r>
              <a:rPr lang="ru-RU" altLang="ru-RU" sz="25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Расширенный неонатальный скрининг- </a:t>
            </a:r>
            <a:r>
              <a:rPr lang="ru-RU" altLang="ru-RU" sz="2500" dirty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массовое (</a:t>
            </a:r>
            <a:r>
              <a:rPr lang="ru-RU" altLang="ru-RU" sz="2500" dirty="0" err="1">
                <a:solidFill>
                  <a:schemeClr val="tx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безотборное</a:t>
            </a:r>
            <a:r>
              <a:rPr lang="ru-RU" altLang="ru-RU" sz="2500" dirty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) обследование новорожденных на врожденные и (или) наследственные заболевания для раннего доклинического выявления заболеваний и их своевременного лечения с целью профилактики ранней смерти и инвалидизации детей, предусматривающее осуществление медико-генетической консультацией (центром</a:t>
            </a:r>
            <a:r>
              <a:rPr lang="ru-RU" altLang="ru-RU" sz="2500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).</a:t>
            </a:r>
          </a:p>
          <a:p>
            <a:r>
              <a:rPr lang="ru-RU" altLang="ru-RU" sz="2500" b="1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Задача:</a:t>
            </a:r>
            <a:r>
              <a:rPr lang="ru-RU" altLang="ru-RU" sz="2500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 формирования групп риска, имеющих вероятность заболевания, для дальнейшей диагностики.</a:t>
            </a:r>
            <a:endParaRPr lang="ru-RU" altLang="ru-RU" sz="2500" dirty="0">
              <a:solidFill>
                <a:schemeClr val="tx2">
                  <a:lumMod val="50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30000" y="290160"/>
            <a:ext cx="11339640" cy="681713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Историческая справка </a:t>
            </a:r>
            <a:endParaRPr lang="ru-RU" sz="4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9202" y="1135839"/>
            <a:ext cx="3143272" cy="46434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/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1993-2023г</a:t>
            </a:r>
          </a:p>
          <a:p>
            <a:pPr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err="1" smtClean="0">
                <a:solidFill>
                  <a:srgbClr val="000000"/>
                </a:solidFill>
                <a:latin typeface="Calibri"/>
              </a:rPr>
              <a:t>Фенилкетонурия</a:t>
            </a:r>
            <a:endParaRPr lang="ru-RU" sz="2400" b="1" spc="-1" dirty="0" smtClean="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Врожденный гипотиреоз </a:t>
            </a:r>
            <a:endParaRPr lang="ru-RU" sz="2400" b="1" spc="-1" dirty="0" smtClean="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err="1" smtClean="0">
                <a:solidFill>
                  <a:srgbClr val="000000"/>
                </a:solidFill>
                <a:latin typeface="Calibri"/>
              </a:rPr>
              <a:t>Муковисцидоз</a:t>
            </a: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 </a:t>
            </a:r>
            <a:endParaRPr lang="ru-RU" sz="2400" b="1" spc="-1" dirty="0" smtClean="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err="1" smtClean="0">
                <a:solidFill>
                  <a:srgbClr val="000000"/>
                </a:solidFill>
                <a:latin typeface="Calibri"/>
              </a:rPr>
              <a:t>Галактоземия</a:t>
            </a: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 </a:t>
            </a:r>
            <a:endParaRPr lang="ru-RU" sz="2400" b="1" spc="-1" dirty="0" smtClean="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Адреногенитальный синдром </a:t>
            </a:r>
            <a:endParaRPr lang="ru-RU" sz="2400" b="1" spc="-1" dirty="0" smtClean="0">
              <a:solidFill>
                <a:srgbClr val="000000"/>
              </a:solidFill>
              <a:latin typeface="Times New Roman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28292" y="1135839"/>
            <a:ext cx="3500462" cy="46434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2023-2026г</a:t>
            </a:r>
          </a:p>
          <a:p>
            <a:pPr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29 наследственных болезней обмена веществ</a:t>
            </a:r>
          </a:p>
          <a:p>
            <a:pPr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Спинальная мышечная атрофия</a:t>
            </a:r>
          </a:p>
          <a:p>
            <a:pPr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ПИД</a:t>
            </a:r>
            <a:endParaRPr lang="ru-RU" sz="2400" b="1" spc="-1" dirty="0" smtClean="0">
              <a:solidFill>
                <a:srgbClr val="000000"/>
              </a:solidFill>
              <a:latin typeface="Times New Roman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514572" y="1135839"/>
            <a:ext cx="3500462" cy="45720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2026-….г</a:t>
            </a:r>
          </a:p>
          <a:p>
            <a:pPr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31 наследственная болезнь обмена веществ </a:t>
            </a:r>
            <a:r>
              <a:rPr lang="ru-RU" sz="2400" b="1" spc="-50" dirty="0" smtClean="0">
                <a:solidFill>
                  <a:srgbClr val="000000"/>
                </a:solidFill>
                <a:latin typeface="Calibri"/>
              </a:rPr>
              <a:t>(</a:t>
            </a:r>
            <a:r>
              <a:rPr lang="ru-RU" sz="1400" b="1" spc="-5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Х-сцепленная</a:t>
            </a:r>
            <a:r>
              <a:rPr lang="ru-RU" sz="1400" b="1" spc="-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5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адренолейдистрофия</a:t>
            </a:r>
            <a:r>
              <a:rPr lang="ru-RU" sz="1400" b="1" spc="-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 недостаточность </a:t>
            </a:r>
            <a:r>
              <a:rPr lang="ru-RU" sz="1400" b="1" spc="-5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декарбоксилирования</a:t>
            </a:r>
            <a:r>
              <a:rPr lang="ru-RU" sz="1400" b="1" spc="-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L-ароматических </a:t>
            </a:r>
            <a:r>
              <a:rPr lang="ru-RU" sz="1400" b="1" spc="-5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аминокимлот</a:t>
            </a:r>
            <a:r>
              <a:rPr lang="ru-RU" sz="1400" b="1" spc="-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b="1" spc="-5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AADCd</a:t>
            </a:r>
            <a:r>
              <a:rPr lang="ru-RU" sz="2400" b="1" spc="-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Спинальная мышечная атрофия</a:t>
            </a:r>
          </a:p>
          <a:p>
            <a:pPr>
              <a:buClr>
                <a:srgbClr val="000000"/>
              </a:buClr>
              <a:buFont typeface="Symbol"/>
              <a:buChar char=""/>
              <a:tabLst>
                <a:tab pos="270360" algn="l"/>
              </a:tabLst>
            </a:pPr>
            <a:r>
              <a:rPr lang="ru-RU" sz="2400" b="1" spc="-1" dirty="0" smtClean="0">
                <a:solidFill>
                  <a:srgbClr val="000000"/>
                </a:solidFill>
                <a:latin typeface="Calibri"/>
              </a:rPr>
              <a:t>ПИД</a:t>
            </a:r>
            <a:endParaRPr lang="ru-RU" sz="2400" b="1" spc="-1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3513912" y="3064665"/>
            <a:ext cx="7143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7800192" y="3207541"/>
            <a:ext cx="7143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013582" y="207145"/>
          <a:ext cx="6215106" cy="2500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6800060" y="1207277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8157382" y="278583"/>
            <a:ext cx="3071834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Ненатальный</a:t>
            </a:r>
            <a:r>
              <a:rPr lang="ru-RU" dirty="0" smtClean="0"/>
              <a:t> скрининг КДЦАК.</a:t>
            </a:r>
          </a:p>
          <a:p>
            <a:pPr algn="ctr"/>
            <a:r>
              <a:rPr lang="ru-RU" dirty="0" smtClean="0"/>
              <a:t>5 заболеваний.</a:t>
            </a:r>
          </a:p>
          <a:p>
            <a:pPr algn="ctr"/>
            <a:r>
              <a:rPr lang="ru-RU" dirty="0" smtClean="0"/>
              <a:t>Срок выполнения 48 часов.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1370772" y="2135971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3656788" y="2278847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8121663" y="1885938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10514836" y="1850219"/>
            <a:ext cx="500066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1086340" y="2564599"/>
            <a:ext cx="100013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норма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443002" y="2493161"/>
            <a:ext cx="128588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Группа</a:t>
            </a:r>
          </a:p>
          <a:p>
            <a:pPr algn="ctr"/>
            <a:r>
              <a:rPr lang="ru-RU" dirty="0" smtClean="0"/>
              <a:t>Риска. </a:t>
            </a:r>
            <a:r>
              <a:rPr lang="ru-RU" dirty="0" err="1" smtClean="0"/>
              <a:t>Ретест</a:t>
            </a:r>
            <a:r>
              <a:rPr lang="ru-RU" dirty="0" smtClean="0"/>
              <a:t>!!!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27830" y="2850351"/>
            <a:ext cx="100013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норма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728226" y="2850351"/>
            <a:ext cx="142876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Группа риска</a:t>
            </a:r>
            <a:endParaRPr lang="ru-RU" dirty="0"/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8871762" y="2778913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8085944" y="3350417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7728754" y="3636169"/>
            <a:ext cx="121444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Диагноз</a:t>
            </a:r>
            <a:endParaRPr lang="ru-RU" dirty="0"/>
          </a:p>
        </p:txBody>
      </p:sp>
      <p:cxnSp>
        <p:nvCxnSpPr>
          <p:cNvPr id="32" name="Прямая со стрелкой 31"/>
          <p:cNvCxnSpPr/>
          <p:nvPr/>
        </p:nvCxnSpPr>
        <p:spPr>
          <a:xfrm flipV="1">
            <a:off x="5299862" y="3993359"/>
            <a:ext cx="2286016" cy="17502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5400000">
            <a:off x="4336243" y="3600450"/>
            <a:ext cx="35639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3513912" y="3779045"/>
            <a:ext cx="1928826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МГНЦ. Срок выполнения 10 рабочих дней.</a:t>
            </a:r>
            <a:endParaRPr lang="ru-RU" dirty="0"/>
          </a:p>
        </p:txBody>
      </p:sp>
      <p:cxnSp>
        <p:nvCxnSpPr>
          <p:cNvPr id="38" name="Прямая со стрелкой 37"/>
          <p:cNvCxnSpPr>
            <a:stCxn id="54" idx="1"/>
          </p:cNvCxnSpPr>
          <p:nvPr/>
        </p:nvCxnSpPr>
        <p:spPr>
          <a:xfrm rot="10800000">
            <a:off x="1656524" y="3421855"/>
            <a:ext cx="1928826" cy="2314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5400000">
            <a:off x="657186" y="3778251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442078" y="4350549"/>
            <a:ext cx="157163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Наблюдение педиатра</a:t>
            </a:r>
            <a:endParaRPr lang="ru-RU" dirty="0"/>
          </a:p>
        </p:txBody>
      </p:sp>
      <p:cxnSp>
        <p:nvCxnSpPr>
          <p:cNvPr id="45" name="Прямая со стрелкой 44"/>
          <p:cNvCxnSpPr/>
          <p:nvPr/>
        </p:nvCxnSpPr>
        <p:spPr>
          <a:xfrm rot="5400000">
            <a:off x="8085944" y="4564863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7371564" y="4922053"/>
            <a:ext cx="214314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Консультация профильных специалистов.</a:t>
            </a:r>
            <a:endParaRPr lang="ru-RU" dirty="0"/>
          </a:p>
        </p:txBody>
      </p:sp>
      <p:cxnSp>
        <p:nvCxnSpPr>
          <p:cNvPr id="51" name="Прямая со стрелкой 50"/>
          <p:cNvCxnSpPr/>
          <p:nvPr/>
        </p:nvCxnSpPr>
        <p:spPr>
          <a:xfrm rot="5400000">
            <a:off x="4157648" y="4921259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3585350" y="5279243"/>
            <a:ext cx="170021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МГК КДЦАК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30000" y="290160"/>
            <a:ext cx="11339640" cy="609705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Биологический материал для проведения НС и РНС.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4" descr="C:\Foto\221004 РНС\Готовый бланк_DSC_1885.jpg"/>
          <p:cNvPicPr/>
          <p:nvPr/>
        </p:nvPicPr>
        <p:blipFill>
          <a:blip r:embed="rId2" cstate="print"/>
          <a:stretch/>
        </p:blipFill>
        <p:spPr>
          <a:xfrm>
            <a:off x="442078" y="1064401"/>
            <a:ext cx="7072362" cy="4610047"/>
          </a:xfrm>
          <a:prstGeom prst="rect">
            <a:avLst/>
          </a:prstGeom>
          <a:ln w="0">
            <a:noFill/>
          </a:ln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7800192" y="1850219"/>
            <a:ext cx="4359650" cy="32147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Сухие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пятна </a:t>
            </a:r>
            <a:r>
              <a:rPr kumimoji="0" lang="ru-RU" sz="36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крови-качественно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пропитанные 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DBS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 бланки, с соблюдением сроков хранения и транспортировки - залог точного результата!</a:t>
            </a:r>
            <a:endParaRPr kumimoji="0" lang="ru-RU" sz="36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Рисунок 2" descr="C:\Foto\221004 РНС\Бланк-направление.jpg"/>
          <p:cNvPicPr/>
          <p:nvPr/>
        </p:nvPicPr>
        <p:blipFill>
          <a:blip r:embed="rId2" cstate="print"/>
          <a:stretch/>
        </p:blipFill>
        <p:spPr>
          <a:xfrm>
            <a:off x="1302480" y="698760"/>
            <a:ext cx="8548200" cy="595152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4294967295"/>
          </p:nvPr>
        </p:nvSpPr>
        <p:spPr>
          <a:xfrm>
            <a:off x="8898840" y="6740280"/>
            <a:ext cx="2834280" cy="386640"/>
          </a:xfrm>
          <a:prstGeom prst="rect">
            <a:avLst/>
          </a:prstGeom>
        </p:spPr>
        <p:txBody>
          <a:bodyPr/>
          <a:lstStyle/>
          <a:p>
            <a:fld id="{DD89BB44-95FF-4066-BACC-1FDB467184E9}" type="slidenum">
              <a:rPr/>
              <a:pPr/>
              <a:t>6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6392" y="1564467"/>
            <a:ext cx="11339640" cy="4572032"/>
          </a:xfrm>
        </p:spPr>
        <p:txBody>
          <a:bodyPr/>
          <a:lstStyle/>
          <a:p>
            <a:pPr algn="ctr"/>
            <a:r>
              <a:rPr lang="ru-RU" sz="2000" b="1" dirty="0" smtClean="0"/>
              <a:t>РНС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1. Первичное обследование на РНС (биологический </a:t>
            </a:r>
            <a:r>
              <a:rPr lang="ru-RU" sz="2000" dirty="0" err="1" smtClean="0"/>
              <a:t>материал+</a:t>
            </a:r>
            <a:r>
              <a:rPr lang="ru-RU" sz="2000" dirty="0" smtClean="0"/>
              <a:t> направление из ВИМИС </a:t>
            </a:r>
            <a:r>
              <a:rPr lang="ru-RU" sz="2000" dirty="0" err="1" smtClean="0"/>
              <a:t>АкиНео</a:t>
            </a:r>
            <a:r>
              <a:rPr lang="ru-RU" sz="2000" dirty="0" smtClean="0"/>
              <a:t>)</a:t>
            </a:r>
            <a:br>
              <a:rPr lang="ru-RU" sz="2000" dirty="0" smtClean="0"/>
            </a:br>
            <a:r>
              <a:rPr lang="ru-RU" sz="2000" dirty="0" smtClean="0"/>
              <a:t>2. </a:t>
            </a:r>
            <a:r>
              <a:rPr lang="ru-RU" sz="2000" dirty="0" err="1" smtClean="0"/>
              <a:t>Ретест</a:t>
            </a:r>
            <a:r>
              <a:rPr lang="ru-RU" sz="2000" dirty="0" smtClean="0"/>
              <a:t> (биологический </a:t>
            </a:r>
            <a:r>
              <a:rPr lang="ru-RU" sz="2000" dirty="0" err="1" smtClean="0"/>
              <a:t>материал+</a:t>
            </a:r>
            <a:r>
              <a:rPr lang="ru-RU" sz="2000" dirty="0" smtClean="0"/>
              <a:t> заполненный пакет документов для г. Томска) ( информационные письма на адрес </a:t>
            </a:r>
            <a:r>
              <a:rPr lang="ru-RU" sz="2000" dirty="0" err="1" smtClean="0"/>
              <a:t>эл.почты</a:t>
            </a:r>
            <a:r>
              <a:rPr lang="ru-RU" sz="2000" dirty="0" smtClean="0"/>
              <a:t> с необходимым перечнем, звонок в МО)</a:t>
            </a:r>
            <a:br>
              <a:rPr lang="ru-RU" sz="2000" dirty="0" smtClean="0"/>
            </a:br>
            <a:r>
              <a:rPr lang="ru-RU" sz="2000" dirty="0" smtClean="0"/>
              <a:t>3. </a:t>
            </a:r>
            <a:r>
              <a:rPr lang="ru-RU" sz="2000" dirty="0" err="1" smtClean="0"/>
              <a:t>Подстверждающая</a:t>
            </a:r>
            <a:r>
              <a:rPr lang="ru-RU" sz="2000" dirty="0" smtClean="0"/>
              <a:t> диагностика (биологический </a:t>
            </a:r>
            <a:r>
              <a:rPr lang="ru-RU" sz="2000" dirty="0" err="1" smtClean="0"/>
              <a:t>материал+</a:t>
            </a:r>
            <a:r>
              <a:rPr lang="ru-RU" sz="2000" dirty="0" smtClean="0"/>
              <a:t> заполненный пакет документов для г. Москвы)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НС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1. Первичное обследование на НС (биологический </a:t>
            </a:r>
            <a:r>
              <a:rPr lang="ru-RU" sz="2000" dirty="0" err="1" smtClean="0"/>
              <a:t>материал+</a:t>
            </a:r>
            <a:r>
              <a:rPr lang="ru-RU" sz="2000" dirty="0" smtClean="0"/>
              <a:t> направление из ВИМИС </a:t>
            </a:r>
            <a:r>
              <a:rPr lang="ru-RU" sz="2000" dirty="0" err="1" smtClean="0"/>
              <a:t>АкиНео</a:t>
            </a:r>
            <a:r>
              <a:rPr lang="ru-RU" sz="2000" dirty="0" smtClean="0"/>
              <a:t>)</a:t>
            </a:r>
            <a:br>
              <a:rPr lang="ru-RU" sz="2000" dirty="0" smtClean="0"/>
            </a:br>
            <a:r>
              <a:rPr lang="ru-RU" sz="2000" dirty="0" smtClean="0"/>
              <a:t>2. </a:t>
            </a:r>
            <a:r>
              <a:rPr lang="ru-RU" sz="2000" dirty="0" err="1" smtClean="0"/>
              <a:t>Ретест</a:t>
            </a:r>
            <a:r>
              <a:rPr lang="ru-RU" sz="2000" dirty="0" smtClean="0"/>
              <a:t> (биологический </a:t>
            </a:r>
            <a:r>
              <a:rPr lang="ru-RU" sz="2000" dirty="0" err="1" smtClean="0"/>
              <a:t>материал+</a:t>
            </a:r>
            <a:r>
              <a:rPr lang="ru-RU" sz="2000" dirty="0" smtClean="0"/>
              <a:t> направление из ВИМИС </a:t>
            </a:r>
            <a:r>
              <a:rPr lang="ru-RU" sz="2000" dirty="0" err="1" smtClean="0"/>
              <a:t>АкиНео</a:t>
            </a:r>
            <a:r>
              <a:rPr lang="ru-RU" sz="2000" dirty="0" smtClean="0"/>
              <a:t>- повторное) (</a:t>
            </a:r>
            <a:r>
              <a:rPr lang="ru-RU" sz="2000" dirty="0" err="1" smtClean="0"/>
              <a:t>обзвон</a:t>
            </a:r>
            <a:r>
              <a:rPr lang="ru-RU" sz="2000" dirty="0" smtClean="0"/>
              <a:t> из лаборатории </a:t>
            </a:r>
            <a:r>
              <a:rPr lang="ru-RU" sz="2000" dirty="0" err="1" smtClean="0"/>
              <a:t>неонатального</a:t>
            </a:r>
            <a:r>
              <a:rPr lang="ru-RU" sz="2000" dirty="0" smtClean="0"/>
              <a:t> скрининга КДЦАК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Лишнего не нужно!!!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algn="ctr"/>
            <a:r>
              <a:rPr lang="ru-RU" sz="2400" b="1" dirty="0" smtClean="0"/>
              <a:t>Пакеты сопроводительных документов</a:t>
            </a:r>
            <a:endParaRPr lang="ru-RU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Прямоугольник 126"/>
          <p:cNvSpPr/>
          <p:nvPr/>
        </p:nvSpPr>
        <p:spPr>
          <a:xfrm>
            <a:off x="22680" y="190800"/>
            <a:ext cx="12734280" cy="381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endParaRPr lang="ru-RU" sz="191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8" name="Picture 1" descr="C:\Users\kab540\Desktop\sdfhrdth rthdrt,mdrmtu..jpg"/>
          <p:cNvPicPr/>
          <p:nvPr/>
        </p:nvPicPr>
        <p:blipFill>
          <a:blip r:embed="rId2" cstate="print"/>
          <a:stretch/>
        </p:blipFill>
        <p:spPr>
          <a:xfrm>
            <a:off x="442078" y="2421723"/>
            <a:ext cx="3786214" cy="3286148"/>
          </a:xfrm>
          <a:prstGeom prst="rect">
            <a:avLst/>
          </a:prstGeom>
          <a:ln w="0">
            <a:noFill/>
          </a:ln>
        </p:spPr>
      </p:pic>
      <p:pic>
        <p:nvPicPr>
          <p:cNvPr id="129" name="Picture 3" descr="C:\Users\kab540\Desktop\12007066.png"/>
          <p:cNvPicPr/>
          <p:nvPr/>
        </p:nvPicPr>
        <p:blipFill>
          <a:blip r:embed="rId3" cstate="print"/>
          <a:stretch/>
        </p:blipFill>
        <p:spPr>
          <a:xfrm>
            <a:off x="8371696" y="2350285"/>
            <a:ext cx="3929090" cy="3286148"/>
          </a:xfrm>
          <a:prstGeom prst="rect">
            <a:avLst/>
          </a:prstGeom>
          <a:ln w="0">
            <a:noFill/>
          </a:ln>
        </p:spPr>
      </p:pic>
      <p:pic>
        <p:nvPicPr>
          <p:cNvPr id="130" name="Рисунок 129"/>
          <p:cNvPicPr/>
          <p:nvPr/>
        </p:nvPicPr>
        <p:blipFill>
          <a:blip r:embed="rId4" cstate="print"/>
          <a:stretch/>
        </p:blipFill>
        <p:spPr>
          <a:xfrm>
            <a:off x="4514044" y="2421723"/>
            <a:ext cx="3688314" cy="3286148"/>
          </a:xfrm>
          <a:prstGeom prst="rect">
            <a:avLst/>
          </a:prstGeom>
          <a:ln w="0"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513648" y="278583"/>
            <a:ext cx="100013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Биологический материал для подтверждающей диагностики  РНС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99334" y="4779177"/>
            <a:ext cx="10001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51734" y="4931577"/>
            <a:ext cx="10001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99334" y="1135839"/>
            <a:ext cx="10001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322" y="1493029"/>
            <a:ext cx="12049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Биологический материал для подтверждающей диагностики в рамках РНС, запрашивается из места прикрепления пациента по адресу выбытия, указанного в направлении ВИМИС 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АкиНЕО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6392" y="1564467"/>
            <a:ext cx="11339640" cy="2631629"/>
          </a:xfrm>
        </p:spPr>
        <p:txBody>
          <a:bodyPr/>
          <a:lstStyle/>
          <a:p>
            <a:pPr algn="ctr"/>
            <a:r>
              <a:rPr lang="ru-RU" sz="2800" b="1" dirty="0" smtClean="0"/>
              <a:t>В рамках подтверждающей диагностики дополнительно есть возможность обследования родителей, с 01.01.2026г запрашиваем кровь родителей жидкую в пробирках с ЭДТА с </a:t>
            </a:r>
            <a:r>
              <a:rPr lang="ru-RU" sz="2800" b="1" dirty="0" err="1" smtClean="0"/>
              <a:t>заполенными</a:t>
            </a:r>
            <a:r>
              <a:rPr lang="ru-RU" sz="2800" b="1" dirty="0" smtClean="0"/>
              <a:t> согласиями.</a:t>
            </a:r>
            <a:br>
              <a:rPr lang="ru-RU" sz="2800" b="1" dirty="0" smtClean="0"/>
            </a:br>
            <a:endParaRPr lang="ru-RU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ЦАК">
      <a:dk1>
        <a:srgbClr val="262626"/>
      </a:dk1>
      <a:lt1>
        <a:srgbClr val="FFFFFF"/>
      </a:lt1>
      <a:dk2>
        <a:srgbClr val="037058"/>
      </a:dk2>
      <a:lt2>
        <a:srgbClr val="FFFFFF"/>
      </a:lt2>
      <a:accent1>
        <a:srgbClr val="049274"/>
      </a:accent1>
      <a:accent2>
        <a:srgbClr val="73160E"/>
      </a:accent2>
      <a:accent3>
        <a:srgbClr val="AC997B"/>
      </a:accent3>
      <a:accent4>
        <a:srgbClr val="3E5845"/>
      </a:accent4>
      <a:accent5>
        <a:srgbClr val="5A9658"/>
      </a:accent5>
      <a:accent6>
        <a:srgbClr val="BF7252"/>
      </a:accent6>
      <a:hlink>
        <a:srgbClr val="5B9BD5"/>
      </a:hlink>
      <a:folHlink>
        <a:srgbClr val="3F764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34106</TotalTime>
  <Words>365</Words>
  <Application>Microsoft Office PowerPoint</Application>
  <PresentationFormat>Произвольный</PresentationFormat>
  <Paragraphs>61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Порядок при направлении  в медико-генетическую консультацию  из краевых МО в КГБУЗ «КДЦАК».</vt:lpstr>
      <vt:lpstr>Слайд 2</vt:lpstr>
      <vt:lpstr>Слайд 3</vt:lpstr>
      <vt:lpstr>Слайд 4</vt:lpstr>
      <vt:lpstr>Слайд 5</vt:lpstr>
      <vt:lpstr>Слайд 6</vt:lpstr>
      <vt:lpstr>РНС 1. Первичное обследование на РНС (биологический материал+ направление из ВИМИС АкиНео) 2. Ретест (биологический материал+ заполненный пакет документов для г. Томска) ( информационные письма на адрес эл.почты с необходимым перечнем, звонок в МО) 3. Подстверждающая диагностика (биологический материал+ заполненный пакет документов для г. Москвы)  НС 1. Первичное обследование на НС (биологический материал+ направление из ВИМИС АкиНео) 2. Ретест (биологический материал+ направление из ВИМИС АкиНео- повторное) (обзвон из лаборатории неонатального скрининга КДЦАК  Лишнего не нужно!!! </vt:lpstr>
      <vt:lpstr>Слайд 8</vt:lpstr>
      <vt:lpstr>В рамках подтверждающей диагностики дополнительно есть возможность обследования родителей, с 01.01.2026г запрашиваем кровь родителей жидкую в пробирках с ЭДТА с заполенными согласиями. </vt:lpstr>
      <vt:lpstr>Слайд 10</vt:lpstr>
      <vt:lpstr>Слайд 11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FNU LNU</dc:creator>
  <cp:lastModifiedBy>shishkin.k</cp:lastModifiedBy>
  <cp:revision>864</cp:revision>
  <dcterms:created xsi:type="dcterms:W3CDTF">2022-04-21T18:47:23Z</dcterms:created>
  <dcterms:modified xsi:type="dcterms:W3CDTF">2026-04-29T05:03:22Z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ActionId">
    <vt:lpwstr>31eb3b99-3f0e-4b6b-ad90-3a777cb4b1af</vt:lpwstr>
  </property>
  <property fmtid="{D5CDD505-2E9C-101B-9397-08002B2CF9AE}" pid="3" name="MSIP_Label_defa4170-0d19-0005-0004-bc88714345d2_ContentBits">
    <vt:lpwstr>0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etDate">
    <vt:lpwstr>2022-04-21T18:47:24Z</vt:lpwstr>
  </property>
  <property fmtid="{D5CDD505-2E9C-101B-9397-08002B2CF9AE}" pid="8" name="MSIP_Label_defa4170-0d19-0005-0004-bc88714345d2_SiteId">
    <vt:lpwstr>bc490949-9194-4f71-8c03-5cb213a290c1</vt:lpwstr>
  </property>
  <property fmtid="{D5CDD505-2E9C-101B-9397-08002B2CF9AE}" pid="9" name="PresentationFormat">
    <vt:lpwstr>Произвольный</vt:lpwstr>
  </property>
  <property fmtid="{D5CDD505-2E9C-101B-9397-08002B2CF9AE}" pid="10" name="Slides">
    <vt:i4>16</vt:i4>
  </property>
</Properties>
</file>