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308" r:id="rId4"/>
    <p:sldId id="292" r:id="rId5"/>
    <p:sldId id="293" r:id="rId6"/>
    <p:sldId id="296" r:id="rId7"/>
    <p:sldId id="305" r:id="rId8"/>
    <p:sldId id="301" r:id="rId9"/>
    <p:sldId id="288" r:id="rId10"/>
    <p:sldId id="302" r:id="rId11"/>
    <p:sldId id="307" r:id="rId12"/>
    <p:sldId id="304" r:id="rId13"/>
    <p:sldId id="280" r:id="rId14"/>
    <p:sldId id="275" r:id="rId15"/>
    <p:sldId id="310" r:id="rId16"/>
    <p:sldId id="309" r:id="rId17"/>
    <p:sldId id="289" r:id="rId18"/>
  </p:sldIdLst>
  <p:sldSz cx="12599988" cy="7272338"/>
  <p:notesSz cx="6858000" cy="9144000"/>
  <p:defaultTextStyle>
    <a:defPPr>
      <a:defRPr lang="ru-RU"/>
    </a:defPPr>
    <a:lvl1pPr marL="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9C9C9"/>
    <a:srgbClr val="CCECFF"/>
    <a:srgbClr val="CF2727"/>
    <a:srgbClr val="E9E9E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 showGuides="1">
      <p:cViewPr varScale="1">
        <p:scale>
          <a:sx n="105" d="100"/>
          <a:sy n="105" d="100"/>
        </p:scale>
        <p:origin x="696" y="120"/>
      </p:cViewPr>
      <p:guideLst>
        <p:guide orient="horz" pos="2291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8" d="100"/>
          <a:sy n="118" d="100"/>
        </p:scale>
        <p:origin x="50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4697D3-4C4C-478E-BD60-8A1026CC8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B95686-DBCE-47FD-9F80-E0CBAC034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A24F-BA3E-459F-AA6E-273800045D1A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296BB-8B4C-4B59-8633-7BF8C584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D6CA29-8DC7-4923-9A90-8F36212EF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6C4-4884-4D9F-ABF0-900FCB098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20AA-7B9A-4DE4-B23A-2A94A414DDD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DABB-FA1A-476A-8949-35143F7A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D5B8359-A366-45C9-AB52-85626E279DC1}"/>
              </a:ext>
            </a:extLst>
          </p:cNvPr>
          <p:cNvSpPr/>
          <p:nvPr userDrawn="1"/>
        </p:nvSpPr>
        <p:spPr>
          <a:xfrm>
            <a:off x="8644647" y="1"/>
            <a:ext cx="3955342" cy="7272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8" name="Прямоугольник: скругленные верхние углы 27">
            <a:extLst>
              <a:ext uri="{FF2B5EF4-FFF2-40B4-BE49-F238E27FC236}">
                <a16:creationId xmlns:a16="http://schemas.microsoft.com/office/drawing/2014/main" id="{7C759910-4A86-90FB-8126-03F6346A106D}"/>
              </a:ext>
            </a:extLst>
          </p:cNvPr>
          <p:cNvSpPr/>
          <p:nvPr userDrawn="1"/>
        </p:nvSpPr>
        <p:spPr>
          <a:xfrm flipV="1">
            <a:off x="9422287" y="0"/>
            <a:ext cx="2400062" cy="20492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3" y="2201257"/>
            <a:ext cx="7438854" cy="1235576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3" y="3984667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63" y="4453642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01326C9-F802-4223-B0AD-C89A40BCA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328" y="6718867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51B18-A2E8-27B9-3196-67D2DE38D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90" y="210662"/>
            <a:ext cx="1271656" cy="15207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8C85E2-CD7B-B04F-1297-CFD5CC475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18" y="4124517"/>
            <a:ext cx="2570670" cy="144934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0B28D3EA-3806-5DE0-207F-F05E0D1D82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4654" y="5717020"/>
            <a:ext cx="2575334" cy="1449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BED9D5A-222D-175B-20C5-99D0D81A2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8" t="2180" r="554" b="-2180"/>
          <a:stretch/>
        </p:blipFill>
        <p:spPr>
          <a:xfrm flipV="1">
            <a:off x="8644646" y="4130113"/>
            <a:ext cx="1219200" cy="144933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0BBCC6F6-B9E7-2348-1A6C-86159E1A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52656"/>
          <a:stretch/>
        </p:blipFill>
        <p:spPr>
          <a:xfrm flipH="1">
            <a:off x="8644645" y="5717021"/>
            <a:ext cx="1219201" cy="14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D749BDC-55CE-17C5-6B6A-848CC9A9A152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6EE6453-2A4A-BA46-8E54-011E16A764F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1C08EEE-3399-AB25-3B7C-BA7F30C1FA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4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68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6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7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7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2" y="3935047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2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5" y="3935036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89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8103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DB88261-08E0-154B-24EC-2CBA51E3B860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49F4FAE-4938-5A84-E9CA-B6B067C03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5227A93-B0F9-85F9-B793-4BA58A2B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8442B71-C381-4DB9-8EB3-A522536AC3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D9F7C07-F3A0-CE79-1117-2F9F188A1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23873B-9D37-8332-FDFE-7CCB20409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7B24369-EE74-33DE-F4C6-F3D63410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62ED651-5E19-0E46-8FF9-17A0AD611A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D0A4785-FD42-82F9-9C45-DA96BCE0AD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0939B83-0A5E-238F-8588-62AB1136B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B23D484-C373-6733-AC0E-349D81C9C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30E45DF-6C8A-C506-C26A-A7047E8E0925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49615C4-9F94-E1BE-A4A7-551A2A3C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EEF3DBE-18EF-25B4-B5E8-5853F1B1D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122F57A-A62C-8DAE-C193-3D2AA496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D022243-FD4B-AEE1-6E4E-642F5948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64C9E52-294E-E88B-1EE8-B769510D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D5F3A5A-C390-B611-A718-531CD3D70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F93B7E4-3B27-ACC6-496C-0B333F68E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5BBAEC7-FAB3-830D-3826-CA436D3FC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FEA726E-4B7A-EEE9-20DF-EF4C2DFD8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241AB7D-A98D-A153-87B4-66172400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DBBA1AB-E4E5-A365-E38F-9B6042956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08262C2-B601-8530-6542-20CFC1D0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0FF672B-FCF9-A9D2-6F9F-CD6D6F585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D555410C-E28C-E929-6C68-5EC925F5E7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7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8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0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1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7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0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1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7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8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0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1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7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0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1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7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7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7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7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14180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казат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A014226D-E0DE-D32A-2388-9957B3F4BBE2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0A0687E-59A6-E435-1D6C-A2426344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3D2CDC4-94B1-D659-D4D3-12706C566B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2B01AD3-A078-AC41-3D2E-CA789401A8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9AB4BD6-9805-36BD-8EE1-FB8CC2E1E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41132CD-36CE-C37D-06FF-99C17A9F2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D25D027-5B0B-41AF-8020-345FA319F6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FC07CF3-5594-4C33-C7C1-FF56C72B3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39F638-9508-09F4-C7AC-A57B2C7E5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6751928-C000-3201-AC31-1169200B9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2459FC7-CE77-BB50-9DCC-E3FD75602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4AE8B6C2-71A9-1DFC-646D-5FEE80052B61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108" name="Рисунок 10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C95B3B-614D-E00C-1CCD-5D27702D0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02B222C-5302-58BF-A073-934C75C58D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4032825-572D-EADB-74A6-D6A092A73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9E68C48-02FF-A5FD-D399-7A504E96C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3B17169-2CCC-84CB-1ECA-E2DFC6577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E26AA45-E868-F41D-6651-4CE1E52FE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3DBE2DD-7332-D0C5-6404-2B59DCA25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115" name="Рисунок 1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4B9BE81-AE2B-EFAC-0340-0768CE3A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7230DD1-2000-6316-EF5A-F742D0839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CBCC607-5770-981D-361D-76E53D50D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118" name="Рисунок 1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AA442B9-C6D9-6F25-45FC-D61DA4022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4A649C-7918-4B87-2D35-2E80525B1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94AEE9B-25DA-0564-EB9B-0BA4D7FF0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D555410C-E28C-E929-6C68-5EC925F5E7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7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8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0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1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7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0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1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7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8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0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1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7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0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1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7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7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7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7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</p:spTree>
    <p:extLst>
      <p:ext uri="{BB962C8B-B14F-4D97-AF65-F5344CB8AC3E}">
        <p14:creationId xmlns:p14="http://schemas.microsoft.com/office/powerpoint/2010/main" val="70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B59B54-196E-230E-1555-BDAC7937B05B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118A190-E392-EAC3-7AC7-97945F0A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A0C4A3B-CCB5-B36B-7358-FBC81B580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3E59ABC-5640-8BB0-2C36-A9EB850A0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F9C086B-DA36-1E96-6135-0152DFA0A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39E8FD9-CC32-A641-BBD9-60A6BB30A1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AF34B4-FB56-C072-EC5C-BFAD18D65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E7ED72E-7A7E-702B-B974-A0112A8852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15D0490-ED44-0A40-99E7-DEA988BD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2EF9FA6-758A-926B-FFCF-C72D0D028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A999D8D-CF6B-46BA-2032-509DF3CC5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237E39E-EA9C-C25C-F757-EF351C7D5B5C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21F13F4-7906-AC21-2D11-863E364B2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9972AD3-FF51-F353-82AD-D1B945D3C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AC6F471-786D-7847-03EE-FCFA5674F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4F49132-A466-C0C3-2812-24E9C45FC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9AB24AB-0776-6190-22AC-2AD03DA69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9377649-8DC5-349D-2C6D-35E7717A5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2CC7E13-0983-F595-4C91-A98FE6BF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6C2226A-2066-689A-148E-6B5485DF7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C98086D-1665-1C1A-2565-6FDADBA5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F10629F-AC84-D817-C104-A1F8AB9C2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9A430E3-871A-9353-A94B-1E384AEA4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5D7843B-40B4-268E-9A45-5A7B7772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D03A6F1-4088-E01B-F185-EAE5CE44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9" name="Номер слайда 5">
            <a:extLst>
              <a:ext uri="{FF2B5EF4-FFF2-40B4-BE49-F238E27FC236}">
                <a16:creationId xmlns:a16="http://schemas.microsoft.com/office/drawing/2014/main" id="{4215A8EF-1A7D-F6EF-29D7-BBD7541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0" name="Текст 11">
            <a:extLst>
              <a:ext uri="{FF2B5EF4-FFF2-40B4-BE49-F238E27FC236}">
                <a16:creationId xmlns:a16="http://schemas.microsoft.com/office/drawing/2014/main" id="{45D8B80A-06A2-8E5E-7F7A-EB12CEE3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987CA7D2-150B-85E6-B151-653C39B6B5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7" y="1193155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8" y="1193155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1" y="1193155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7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1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7" y="3819260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8" y="3819260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1" y="3819260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7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1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7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7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7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7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FE8414-A34B-4931-814C-FAD613063A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2501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id="{18FFB1A2-FCD7-49C0-9E1B-3ABA4BD4DDC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501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id="{F8A2D4C6-20FB-47AB-9A4C-1CF10BDFB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2501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id="{BAA59D01-7975-4275-AD8F-C616E33F94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62501" y="5132235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D7804EAE-25A0-4980-B47B-C55866EACB4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95060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E3FC9B88-E78A-4FE8-9B73-9CBA1E4A45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95060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id="{222BAECD-926E-4A88-8B35-E008710A9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5060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id="{456622C7-40CE-460C-901D-AD576A0CE0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5060" y="5132235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id="{F38C08A6-1208-40D8-BB6F-4E90579FE34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10218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id="{F04DB1B2-17BE-4544-8218-DCE3C63824A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10218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id="{CDA6E7DB-1318-4A85-A29E-CF3F1F066D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510218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id="{E697E64B-62AF-41C8-8779-7487737FED8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510218" y="5132235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</p:spTree>
    <p:extLst>
      <p:ext uri="{BB962C8B-B14F-4D97-AF65-F5344CB8AC3E}">
        <p14:creationId xmlns:p14="http://schemas.microsoft.com/office/powerpoint/2010/main" val="201890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8CC73D3-10E8-C03A-9BDB-60BEE8A5CA37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7311939-143E-B4A9-68C7-8AAAE20B6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8CD633F-74D4-319E-F2CC-BB4C98F14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A583A5C-8A94-DE76-0DDC-62117C434D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07F772B-1B68-5088-C11A-FAB6BC69A7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EA435A9-D0EB-F169-0D0C-39FCC028BA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CF79605-719C-8DFF-1D04-14DA03CC4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846C78B-F094-6404-0796-6E60248F6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4E08A0D-67A3-AC64-3B7A-78E0A01F9E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CC3C2E8-87F1-D012-0F03-C9CAFC913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D248812-3406-BDF9-1104-6483B66248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AEFD0AD-22A8-3A33-6FA1-D57AF6B11FCA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4FAE013-751F-80AD-F200-810488B91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570B541-FACE-72E4-C5A3-2F91FB9D9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8E05F1C-D921-A18B-641B-803BC3B5A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7F9D911-94D6-7A39-8F3E-A274D015A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E36ECB7-FC63-D87C-468B-838C04499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F47AF45-0B06-1B6E-9A5E-A34D9100C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3123BE4-BCEA-0F69-30C7-F40151095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86E440D-7590-9B21-3802-443776152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2518807-5B3C-D42A-1833-313A26208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7C71DDA-7A18-9073-A6CD-7FC6FDDFE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702C751-ED17-8414-6E0F-01B059A1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E4E4786-0F6E-AE44-EDEE-9A445848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6CE96E5-D95F-CC02-B58F-C766CF4E2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id="{012D3927-D29A-0280-3943-3479410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id="{06E74A46-C46E-7779-E8F1-0E70D9076E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3C04D96-1D92-9C15-891E-E92FD93E9B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2" y="992221"/>
            <a:ext cx="12074989" cy="4468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ECC538B-7C79-4EAD-BC3B-3AFDA6F6DB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152" y="5730333"/>
            <a:ext cx="12074989" cy="1286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 или текст</a:t>
            </a:r>
          </a:p>
        </p:txBody>
      </p:sp>
    </p:spTree>
    <p:extLst>
      <p:ext uri="{BB962C8B-B14F-4D97-AF65-F5344CB8AC3E}">
        <p14:creationId xmlns:p14="http://schemas.microsoft.com/office/powerpoint/2010/main" val="127113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7BE6FD1-5AA3-5F82-FFC6-16C59CEC86F2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51" y="992221"/>
            <a:ext cx="5846119" cy="598720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60F4515-1627-4FCC-8DD8-DAD63CD8C7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1047" y="992221"/>
            <a:ext cx="5826097" cy="279545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id="{55E72068-1963-4960-A63D-F50E5367E7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047" y="4020985"/>
            <a:ext cx="5826097" cy="2958443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id="{5807D44C-3120-F981-35C9-1404EA3C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id="{E1AC6967-6E50-0344-BA3F-46874CFFC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37F2922-97B9-CFE8-DDF7-C1DD944F4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D44AFE9-7C6F-0C1D-816D-D91D05AC0F58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2EDCD074-98CB-B4BE-C796-4D2DFE74CAB0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8588B6-19FC-160E-A192-2D591BC38F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D48FD3-A79F-01E6-D260-27D7A63511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29DD20-512F-ED1C-08F2-4C6D919C27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DE9110D-C3FF-684B-00DE-100E8986E2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E26584-F1E7-DA99-A7E9-BC2272DB2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5AC937-BF91-CF04-89EE-0F67491FC2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357B26D-F181-819E-3AC3-2B5CD1CABF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F547DC-DD99-65A3-C9DF-9F1983F289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2E7D81D-EBA5-F2A9-8035-A8430D906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0FE7E9D-02C8-6274-F7BA-B7E32D1816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C369A2AE-BD4E-78E3-7B6A-7B1FD9D615E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224240-0FA2-CDBD-5126-76E5C899AE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CEC576F-2A31-CEB1-1F1C-6E02B79DA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BD2F58-2BBB-7B85-7001-2FDB203916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995285-B61A-4198-EAC8-952BE2A30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EBCE7F6-E33E-C69C-F27A-A2DA385750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A367E0-A47A-8BAF-9FCB-9F57A8BD5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EAB1A0B-FDF0-49F6-4A55-7DB36D2A4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60AD9E-471E-80E8-918D-84649E606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1C86CF9-729B-6D01-F2D8-55B6E91721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1EE747-3AB2-24EA-50A2-1FC2101F3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A75B64E-EED6-1355-0B09-209763380F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C06378-BC21-A903-CEF2-21E7962DB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523A21E-E660-0109-9826-14BA8D947C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4C65E182-EAE1-B222-EF24-59C2CEF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A93FC13F-DA0D-456C-11A4-113A70CA38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AE55F04-0CD4-1834-39F8-4603DB6489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9000" y="1005693"/>
            <a:ext cx="7201990" cy="596504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id="{CB8EB610-49D8-432A-8DFE-C95957700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49" y="99975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DD225DD8-D7D6-4BE1-95F9-F080CA8C85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49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2">
            <a:extLst>
              <a:ext uri="{FF2B5EF4-FFF2-40B4-BE49-F238E27FC236}">
                <a16:creationId xmlns:a16="http://schemas.microsoft.com/office/drawing/2014/main" id="{92E4ABD3-EA2C-4E32-A22C-A04B6FA6EA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49" y="346143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id="{104DD9A7-1409-4AD2-ADAB-781BB2EFA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849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2">
            <a:extLst>
              <a:ext uri="{FF2B5EF4-FFF2-40B4-BE49-F238E27FC236}">
                <a16:creationId xmlns:a16="http://schemas.microsoft.com/office/drawing/2014/main" id="{8BD34460-BACD-4642-97DE-D4B7000A7C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849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4" name="Текст 72">
            <a:extLst>
              <a:ext uri="{FF2B5EF4-FFF2-40B4-BE49-F238E27FC236}">
                <a16:creationId xmlns:a16="http://schemas.microsoft.com/office/drawing/2014/main" id="{11AA47DC-483F-50AE-FC38-B26B768568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414" y="99975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5" name="Текст 72">
            <a:extLst>
              <a:ext uri="{FF2B5EF4-FFF2-40B4-BE49-F238E27FC236}">
                <a16:creationId xmlns:a16="http://schemas.microsoft.com/office/drawing/2014/main" id="{309F91BC-601A-6FF9-A6FF-11AFE8D7C7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8414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6" name="Текст 72">
            <a:extLst>
              <a:ext uri="{FF2B5EF4-FFF2-40B4-BE49-F238E27FC236}">
                <a16:creationId xmlns:a16="http://schemas.microsoft.com/office/drawing/2014/main" id="{AC4D4821-EC47-0D68-F8DD-A92749D32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414" y="346143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7" name="Текст 72">
            <a:extLst>
              <a:ext uri="{FF2B5EF4-FFF2-40B4-BE49-F238E27FC236}">
                <a16:creationId xmlns:a16="http://schemas.microsoft.com/office/drawing/2014/main" id="{3BB5FCF3-099E-EC43-36D1-4100073290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98414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8" name="Текст 72">
            <a:extLst>
              <a:ext uri="{FF2B5EF4-FFF2-40B4-BE49-F238E27FC236}">
                <a16:creationId xmlns:a16="http://schemas.microsoft.com/office/drawing/2014/main" id="{DD3C33A9-B7DA-906D-72E8-840E47BE9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414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</p:spTree>
    <p:extLst>
      <p:ext uri="{BB962C8B-B14F-4D97-AF65-F5344CB8AC3E}">
        <p14:creationId xmlns:p14="http://schemas.microsoft.com/office/powerpoint/2010/main" val="13596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83C39CD-7BD4-A520-09B7-FC65CAB4C6EA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F7B188F-BD36-64A9-8DA9-FC737006CAF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6851F8-014B-2995-DDB9-7AFF131ABF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7C7D271-B580-A9B9-C0B3-18D34E70EB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DB45C51-F312-95AF-3779-24A4960E3B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A191D0-1F1B-B680-3204-0BAF21AE50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91ED246-0A83-9CB2-0FBF-3EE69BE1D5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5AB13F-54D2-4CF9-CEAA-2C66F4E675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C166FF-ECCC-FB50-30D6-4673921F8B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02DAD8-F0FA-35B0-ADE1-A7596F3E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95FEAA4-DCAC-928D-7480-AA84CECC01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396C17-6250-9671-1BBB-F929959DF8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2B8EEBB-10CB-B924-0552-0707A0CA6EB0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58B2F27-A928-C2D9-409E-CB6EA8C3D2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DF92C29-07C4-4765-C22C-E85236B91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482A55-A5A2-F420-E54D-E6B1AD9E3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32A7054-65DA-55DC-B92A-BBF3F63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60642-C397-54BD-A2D2-C22065CC0A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A14DD16-5C04-F2AD-219E-F4FF290E18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E7EB614-A13F-6931-A6EE-4A6D5A2F44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3B4BF35-253D-0B9D-C6BA-E86F6EDF4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33A11F-D310-9A98-1328-833E55BD21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9206CF7-B28B-214B-BB24-1CFE21C0B4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090099-3499-B53D-8E11-F3AC64D337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1984569-BF92-B3F0-1DEB-BE6DA22C88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AB222D-016D-82CF-8811-53BBE4362B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43" name="Номер слайда 5">
            <a:extLst>
              <a:ext uri="{FF2B5EF4-FFF2-40B4-BE49-F238E27FC236}">
                <a16:creationId xmlns:a16="http://schemas.microsoft.com/office/drawing/2014/main" id="{8DB24829-630D-5DDC-6BD4-8FC9DE2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id="{5AC71CF4-23A5-6218-D064-25CA52C27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142D27B-8655-4039-1A96-E6082FBE0B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66249" y="837199"/>
            <a:ext cx="6680619" cy="6133542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9EDCE5-1766-4120-8541-0B5AA6682CB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62500" y="836932"/>
            <a:ext cx="2436326" cy="6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 или диаграмма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6E2B295-3CAF-4429-B30E-CC6978E4557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900989" y="836656"/>
            <a:ext cx="2436500" cy="61343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</p:spTree>
    <p:extLst>
      <p:ext uri="{BB962C8B-B14F-4D97-AF65-F5344CB8AC3E}">
        <p14:creationId xmlns:p14="http://schemas.microsoft.com/office/powerpoint/2010/main" val="182893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0568900-C6F5-43EC-AF22-B02DEBF7A491}"/>
              </a:ext>
            </a:extLst>
          </p:cNvPr>
          <p:cNvSpPr/>
          <p:nvPr userDrawn="1"/>
        </p:nvSpPr>
        <p:spPr>
          <a:xfrm>
            <a:off x="1" y="0"/>
            <a:ext cx="4374200" cy="72723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/>
          </a:p>
        </p:txBody>
      </p:sp>
      <p:sp>
        <p:nvSpPr>
          <p:cNvPr id="29" name="Диаграмма 28">
            <a:extLst>
              <a:ext uri="{FF2B5EF4-FFF2-40B4-BE49-F238E27FC236}">
                <a16:creationId xmlns:a16="http://schemas.microsoft.com/office/drawing/2014/main" id="{2A3051F3-4DAD-40A5-94E6-DCC5136A106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2501" y="892587"/>
            <a:ext cx="3811169" cy="6187842"/>
          </a:xfr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id="{AF08439C-3654-4366-AF8A-5DB1B641B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060" y="3892049"/>
            <a:ext cx="3740620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Объект 34">
            <a:extLst>
              <a:ext uri="{FF2B5EF4-FFF2-40B4-BE49-F238E27FC236}">
                <a16:creationId xmlns:a16="http://schemas.microsoft.com/office/drawing/2014/main" id="{FA87333D-0D13-4A1F-91D6-6AF3D77EE1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24537" y="3892049"/>
            <a:ext cx="3612605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:a16="http://schemas.microsoft.com/office/drawing/2014/main" id="{A041F04E-0A39-44C8-A4BC-87E587A915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060" y="892587"/>
            <a:ext cx="7658429" cy="2743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F4EA5A72-2F42-AAC6-B26F-AEE1AE9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140E2418-A974-0C60-C78D-F470739B18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B8E05B-23E2-D757-B267-0D0B1473A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7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B6037FE-0B2B-19EB-A91A-5ED331EB348D}"/>
              </a:ext>
            </a:extLst>
          </p:cNvPr>
          <p:cNvSpPr/>
          <p:nvPr userDrawn="1"/>
        </p:nvSpPr>
        <p:spPr>
          <a:xfrm>
            <a:off x="0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47" y="1020928"/>
            <a:ext cx="5761522" cy="59820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C3C7B81-5254-4DE1-A1DD-F12B5A87C0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49370" y="1020928"/>
            <a:ext cx="5788119" cy="2770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0DAA23D1-C840-4082-BD31-259B211FBF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9370" y="4094059"/>
            <a:ext cx="5788119" cy="2908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49B68C33-D1EC-912B-DFDF-4BA892C6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7C3B651F-5BC3-36FC-23AB-D1A26378E8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F137258-B67F-0AFE-03D1-BA2FA5DC6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9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id="{266CFCAB-3875-45E5-5270-EB86F4FE3078}"/>
              </a:ext>
            </a:extLst>
          </p:cNvPr>
          <p:cNvSpPr/>
          <p:nvPr userDrawn="1"/>
        </p:nvSpPr>
        <p:spPr>
          <a:xfrm flipV="1">
            <a:off x="1844772" y="-3"/>
            <a:ext cx="8810528" cy="4216402"/>
          </a:xfrm>
          <a:prstGeom prst="round2SameRect">
            <a:avLst>
              <a:gd name="adj1" fmla="val 1109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0318504-289B-50C7-CC19-383DEF311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4688" y="88942"/>
            <a:ext cx="3133943" cy="17669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3DC8DC-F0E2-B948-BF18-7A14646F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21440" y="85696"/>
            <a:ext cx="3132541" cy="1770159"/>
          </a:xfrm>
          <a:prstGeom prst="rect">
            <a:avLst/>
          </a:prstGeom>
        </p:spPr>
      </p:pic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id="{46B8DD56-24D3-800B-53D7-AB467069E38D}"/>
              </a:ext>
            </a:extLst>
          </p:cNvPr>
          <p:cNvSpPr/>
          <p:nvPr userDrawn="1"/>
        </p:nvSpPr>
        <p:spPr>
          <a:xfrm flipV="1">
            <a:off x="5159472" y="0"/>
            <a:ext cx="2181128" cy="189865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4822" y="2180657"/>
            <a:ext cx="8010428" cy="166285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44822" y="4600661"/>
            <a:ext cx="8010428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4822" y="5069636"/>
            <a:ext cx="8010428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51B18-A2E8-27B9-3196-67D2DE38D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88" y="282007"/>
            <a:ext cx="1116012" cy="1334636"/>
          </a:xfrm>
          <a:prstGeom prst="rect">
            <a:avLst/>
          </a:prstGeom>
        </p:spPr>
      </p:pic>
      <p:sp>
        <p:nvSpPr>
          <p:cNvPr id="18" name="Текст 5">
            <a:extLst>
              <a:ext uri="{FF2B5EF4-FFF2-40B4-BE49-F238E27FC236}">
                <a16:creationId xmlns:a16="http://schemas.microsoft.com/office/drawing/2014/main" id="{53F3FA25-3534-4B87-439B-C3EB02149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8631" y="6718867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F51B1E9-8DE3-4A79-55F5-575C47163E42}"/>
              </a:ext>
            </a:extLst>
          </p:cNvPr>
          <p:cNvCxnSpPr>
            <a:cxnSpLocks/>
          </p:cNvCxnSpPr>
          <p:nvPr userDrawn="1"/>
        </p:nvCxnSpPr>
        <p:spPr>
          <a:xfrm>
            <a:off x="3077369" y="3843519"/>
            <a:ext cx="64452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5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5E89F5E-2B0E-3F53-76DB-5415BD826974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0" y="994838"/>
            <a:ext cx="5761522" cy="6008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id="{23A8BD54-33A9-49C5-BC87-A485EE7A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973" y="99483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:a16="http://schemas.microsoft.com/office/drawing/2014/main" id="{947B49DF-0AFC-4B25-A0A4-03796D7802B9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016855" y="99520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53273896-1A22-4B50-A269-4DA4795E7E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849" y="99518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3" name="Текст 72">
            <a:extLst>
              <a:ext uri="{FF2B5EF4-FFF2-40B4-BE49-F238E27FC236}">
                <a16:creationId xmlns:a16="http://schemas.microsoft.com/office/drawing/2014/main" id="{37BD9CAB-82A8-45BC-A7FA-AC023463D97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3973" y="223785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id="{59F6CF4E-BB99-43AF-84F5-1D5C1872759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5016855" y="223821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EC1FD1F3-C73F-46CA-B12A-A0CCCAF07AF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2849" y="223820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6" name="Текст 72">
            <a:extLst>
              <a:ext uri="{FF2B5EF4-FFF2-40B4-BE49-F238E27FC236}">
                <a16:creationId xmlns:a16="http://schemas.microsoft.com/office/drawing/2014/main" id="{792AC303-B9F3-4CE6-9594-FC4F83CDE3F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3973" y="3480865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id="{F08A92F1-5C49-4DBA-953A-6ED24CD8DFE1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16855" y="3481231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188D9A5-9EFE-4256-8614-97EEF79299D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849" y="3481214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9" name="Текст 72">
            <a:extLst>
              <a:ext uri="{FF2B5EF4-FFF2-40B4-BE49-F238E27FC236}">
                <a16:creationId xmlns:a16="http://schemas.microsoft.com/office/drawing/2014/main" id="{0F90B53F-3A53-4C26-A63E-1A96FC52018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57583" y="472746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Объект 9">
            <a:extLst>
              <a:ext uri="{FF2B5EF4-FFF2-40B4-BE49-F238E27FC236}">
                <a16:creationId xmlns:a16="http://schemas.microsoft.com/office/drawing/2014/main" id="{7EE79B0D-EBC0-4209-9BCC-806EDE71D22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10466" y="47278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C25E1F0B-BB3E-44F6-966A-36A48DE94E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6459" y="472781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id="{6944797E-5D9E-4CE5-9C5D-AD401FE25CE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7583" y="597405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A23764F-0591-4217-BB63-E47A532D7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6459" y="597440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4" name="Объект 9">
            <a:extLst>
              <a:ext uri="{FF2B5EF4-FFF2-40B4-BE49-F238E27FC236}">
                <a16:creationId xmlns:a16="http://schemas.microsoft.com/office/drawing/2014/main" id="{B0637421-C620-413E-882D-6287A55FFF3B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5010466" y="597440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67A90E03-F412-9EFD-D3E5-BB369AE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A19CC4F8-C9C3-A4F9-70D8-FD5F868D35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3246CC7-5891-5EF0-CA25-C5BAA0794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8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7225664-79AD-A146-FCF1-61B73E58DE02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0" y="976746"/>
            <a:ext cx="5761522" cy="60262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EEA0C-A726-4F19-AC8E-5CBE1D182B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0" y="976747"/>
            <a:ext cx="2762810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id="{A007F0BC-E5A3-403B-AAE2-06D87C578D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4545" y="976747"/>
            <a:ext cx="2762810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0B1222FC-D175-40BF-8557-F8FB6CF66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2500" y="3840903"/>
            <a:ext cx="5794856" cy="316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E736284-280E-17A7-A374-C60A1C3C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7DD1748-B7E0-106C-7862-1F4AC9C29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B273D5-F26F-3963-817F-5C8057260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4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8231EF3-3E1C-3A41-633F-4C4FFCBCD2E5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9030BF2-711C-D11D-A059-194C2D692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970BA00-0F61-7E8C-55C4-6158F2F63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D232C66-9604-6DA8-2C72-BB1E2489B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7CA828C-32EB-61D8-62B9-3F50299118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B419F08-0A4A-858B-2677-3B008763E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E17E33E-B88C-396B-ED26-7912C3C5B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332C86-B43A-A579-759E-7BC638C255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D70B27B-C8DF-830F-8FB9-00BDF44E59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E9FBCB6-38D4-3992-41C7-4BED34D8B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3D4C41A-C7D4-ED78-1A92-7FD409EE65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53A9536-D36E-EFB9-1D3F-8C0CA332BB30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EC1B005-2526-AAF7-5AEF-81EDA7CE2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6C9242-C27E-AE35-0C21-52E2A5B5E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C5A8B38-369F-4104-E1FA-7DAA17C62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E18FA1D-C5B3-5848-0627-A397369B7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4E7DACE-1C17-BC11-1C78-6C7166485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3315B57-7965-2C39-E1D7-3205B1BC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123D4A-79DD-89BC-B1A8-F7069ED31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C737807-7118-B314-75D3-4838E1B73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7778027-8265-6CD1-A87A-23388D2D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AE1485A-3107-C32C-6EF9-00EE2E377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F352E18-B873-4D27-DA76-78ABDBD2E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B72180D-B777-A82A-4960-E39FCF862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60C6BE5B-748A-0D15-7EAD-7DFF98F68F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6" name="Номер слайда 5">
            <a:extLst>
              <a:ext uri="{FF2B5EF4-FFF2-40B4-BE49-F238E27FC236}">
                <a16:creationId xmlns:a16="http://schemas.microsoft.com/office/drawing/2014/main" id="{A6D93496-B44D-92A9-40A7-07EA6AF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id="{B1032A05-C574-89BD-1336-4FC11A331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5F08EB21-AC1E-CFE6-60C9-FB1651A7A4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8" name="Текст 72">
            <a:extLst>
              <a:ext uri="{FF2B5EF4-FFF2-40B4-BE49-F238E27FC236}">
                <a16:creationId xmlns:a16="http://schemas.microsoft.com/office/drawing/2014/main" id="{749157D6-C38B-492D-B847-0D8030098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77" y="4681184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id="{496C2340-8BFE-4510-8A51-75E11AF5AD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182898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72">
            <a:extLst>
              <a:ext uri="{FF2B5EF4-FFF2-40B4-BE49-F238E27FC236}">
                <a16:creationId xmlns:a16="http://schemas.microsoft.com/office/drawing/2014/main" id="{DB7BB29C-89AA-456C-BF0A-35B64A54BC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5277" y="5994245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id="{DA8952AC-5652-4CEE-B528-27B1A509676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182898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B6C023A1-148F-4D57-9CE6-9E9800B64C0E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535279" y="962182"/>
            <a:ext cx="5594093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7" name="Текст 72">
            <a:extLst>
              <a:ext uri="{FF2B5EF4-FFF2-40B4-BE49-F238E27FC236}">
                <a16:creationId xmlns:a16="http://schemas.microsoft.com/office/drawing/2014/main" id="{F391F9FB-2F36-4142-82C1-24A82F7D69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3187" y="4681184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Объект 9">
            <a:extLst>
              <a:ext uri="{FF2B5EF4-FFF2-40B4-BE49-F238E27FC236}">
                <a16:creationId xmlns:a16="http://schemas.microsoft.com/office/drawing/2014/main" id="{93423105-5A51-43F8-BE4D-AE6EF1A3D9F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1050807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9" name="Текст 72">
            <a:extLst>
              <a:ext uri="{FF2B5EF4-FFF2-40B4-BE49-F238E27FC236}">
                <a16:creationId xmlns:a16="http://schemas.microsoft.com/office/drawing/2014/main" id="{160FBBFC-7EB8-4FE3-9F2E-0568BA7900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03187" y="5994245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:a16="http://schemas.microsoft.com/office/drawing/2014/main" id="{F6FDDAF0-405E-475E-AF3F-87B87B52C3E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1050807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id="{81D58D55-4FE9-44C5-BC0B-54D0AB6FCA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9232" y="4681184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Объект 9">
            <a:extLst>
              <a:ext uri="{FF2B5EF4-FFF2-40B4-BE49-F238E27FC236}">
                <a16:creationId xmlns:a16="http://schemas.microsoft.com/office/drawing/2014/main" id="{F8023AA2-11B2-4B0A-BA31-E8D821FBB7A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7116854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3" name="Текст 72">
            <a:extLst>
              <a:ext uri="{FF2B5EF4-FFF2-40B4-BE49-F238E27FC236}">
                <a16:creationId xmlns:a16="http://schemas.microsoft.com/office/drawing/2014/main" id="{0FEB5C34-9A98-456F-9986-81E5CA1940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69232" y="5994245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Объект 9">
            <a:extLst>
              <a:ext uri="{FF2B5EF4-FFF2-40B4-BE49-F238E27FC236}">
                <a16:creationId xmlns:a16="http://schemas.microsoft.com/office/drawing/2014/main" id="{DA940DB0-D2E1-4CCE-B1C9-1693C905DE7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7116854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id="{AA0EDAD6-5778-4457-A5B1-7CF4FB234912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6470621" y="962778"/>
            <a:ext cx="5594524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ru-RU" dirty="0"/>
              <a:t>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293091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id="{E0267EFC-DF66-E1A4-B1E8-5C01477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2" name="Текст 11">
            <a:extLst>
              <a:ext uri="{FF2B5EF4-FFF2-40B4-BE49-F238E27FC236}">
                <a16:creationId xmlns:a16="http://schemas.microsoft.com/office/drawing/2014/main" id="{43096824-9EF9-F70B-0787-F7E1D3A679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DC5D0-01FD-941F-7BE1-2C9600136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501" y="3905518"/>
            <a:ext cx="12074989" cy="31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B6367FD7-141C-4E08-A4CC-9127760B8B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2" y="979250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7" name="Объект 10">
            <a:extLst>
              <a:ext uri="{FF2B5EF4-FFF2-40B4-BE49-F238E27FC236}">
                <a16:creationId xmlns:a16="http://schemas.microsoft.com/office/drawing/2014/main" id="{08890801-2405-45F2-86B0-084D8A25BE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3591" y="979250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24334" y="979250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55850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B81EF13-5DD2-9794-4920-C8CBF73D4EB7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6FA221F8-3CA2-A7A0-3562-23F3055D4586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79BEBAA-3BBF-FC2A-8CB9-B81E0CE42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42101E-068C-B458-9B52-6CF6875CA2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21B4F88-D2A4-A975-7D11-E53B8BA8C9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755581-6FA8-CA43-F4ED-1D9EF44631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4D1571-9E54-696C-79C8-EAA3281897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3EF5187-EFCC-E3F3-3CEA-758D1D3265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F404DF-AB95-E887-05E4-64BCBB2A08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E59338-3584-E3F5-D11F-6E5223F9A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3100E7-481F-3A83-FFC5-8A08A7232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FC773-7358-B851-71D7-6FF82C702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11567A27-7985-34BE-E840-01B1A77FF9A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14" name="Рисунок 1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DDFF1C-BDF9-7902-407B-1193B144E8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A52CAC2-CE5A-43F6-8267-2A6040DED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99D54E7-68D5-26D0-7250-5B63EE49EC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613E1D0-A669-FD88-D4DF-42058D070A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B59B64-26EE-9DA3-959C-776B546C9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4F8BA0D-DEBC-2D81-B3CD-E2A5C849D4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A6919BB-E546-90F0-7F6D-DEABA6E09F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1904C76-A0CB-5BBB-FCFF-B82ACF999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84AA9B9-6454-57E4-E7DE-10D9BABBD6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24FBDA-BC3D-C315-4DEF-4C60B2678A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EA8F8D9-88FA-B9A8-45F6-83FEA85B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CB26F95-47CD-21B1-C804-DE134C1DC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C9F8E37-605B-24DC-F81D-4FB544FFE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id="{84448FFA-DDEA-F067-3074-C175A4E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63265F4E-BAD2-3975-00CD-4458DE05B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86AA40F-78BE-11F7-57EC-12297721DC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3" y="974868"/>
            <a:ext cx="8098465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16556" y="974865"/>
            <a:ext cx="3779649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Круговая диаграмма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FE71EC-BC2B-4F9B-B491-1E9F20E793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501" y="5548528"/>
            <a:ext cx="12134050" cy="146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021060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85DD54A-2733-84F8-2F43-314F07814131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1C1A0829-B61A-E7B3-1825-DC8ECA4F85E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62" name="Рисунок 6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B181037-2EFD-6E1D-FB06-EE978F1D1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0F2C1B-0377-46FE-A166-A54FF4552A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B6876-2E77-8765-0C83-9BA248F5DD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577FD16-5225-BB0A-72DA-B7F0EE4CE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140861-BD95-64CE-00A9-B14D16C676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E6BD28E-8D09-0F47-41C6-E46E33F1B4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B1752CC-F65C-EEEF-6A6D-6F23D152C6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9" name="Рисунок 6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1C2D59A-E4E9-07F2-4BD7-5A6577CA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DFC3A1-E1D9-B218-82E7-F687829D2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CB70DD-566A-6969-4F9A-A160CB795B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40DAFB9F-CBF5-1E4F-FD34-A7EB52CD8358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673E9A6-60AB-B631-AF8E-4994A41C15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B9E398D-6B86-8A0A-01E7-9B540CB179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B5F1A6-36D7-F8BC-05FA-65CC3DA89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957E5-3BFF-81BA-9B60-A666D74A70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7F01EDC-9CC5-8CF6-CFF2-533BC11F07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0AAD0E0-4A1D-8EDF-6F02-9F1576A1B7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81EB36-0440-9C4E-D28C-09920B449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F248858-93B8-D5F1-40D8-769F1E234F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4A6C51B-5E77-88C5-71D6-BA854D81ED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1FD5FB-CA55-3C28-3BC0-8E1101D660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1C8A737-A124-9DF6-1F85-52906DA87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DB0D950-EEF2-F99E-B104-6A66796C6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FAB8BE8-8253-7B3E-E0DB-7CD7989FF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72" name="Номер слайда 5">
            <a:extLst>
              <a:ext uri="{FF2B5EF4-FFF2-40B4-BE49-F238E27FC236}">
                <a16:creationId xmlns:a16="http://schemas.microsoft.com/office/drawing/2014/main" id="{48753666-F318-B0ED-A2C4-913EEF0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3" name="Текст 11">
            <a:extLst>
              <a:ext uri="{FF2B5EF4-FFF2-40B4-BE49-F238E27FC236}">
                <a16:creationId xmlns:a16="http://schemas.microsoft.com/office/drawing/2014/main" id="{381C53B6-A8F5-8770-C497-D9C9E2B3FF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2C2DCE9-68EE-5682-0C16-6DAA82A179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9E29E1A1-0C2F-4AF8-A024-39BE62264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500" y="962913"/>
            <a:ext cx="3248434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id="{B50FD5E1-6D1E-4EA7-A115-F06D711A72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00" y="3981259"/>
            <a:ext cx="3248434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id="{3705760E-EE75-4568-8C5B-79978E71CE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88707" y="962913"/>
            <a:ext cx="3248434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Рисунок 3">
            <a:extLst>
              <a:ext uri="{FF2B5EF4-FFF2-40B4-BE49-F238E27FC236}">
                <a16:creationId xmlns:a16="http://schemas.microsoft.com/office/drawing/2014/main" id="{0146F6F8-E1D4-4A85-AD8F-B08A10767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8707" y="3981259"/>
            <a:ext cx="3248434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id="{62324BA0-82FA-4B7F-A824-AAC4261E2CB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897776" y="962912"/>
            <a:ext cx="4804093" cy="58178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04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858F564F-3F52-2B67-0B51-A2AAF45426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C6D1EE0F-5C12-DED6-F210-9B03D56B33E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C4935DD-1D13-8D63-B049-291209E55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D5EA1D2-19A8-5F0A-D616-347C9B7C4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8F3DC15-D310-EF28-BD23-6F02FC7CFC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83D7736-C937-0744-92E6-513DFBCA2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06B8C5-93DF-7A3D-015D-4A4C248BA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B37129-95E7-ECE7-44BE-E7B23D1307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DD4A19-E91D-0F4B-BCC3-151F6A87F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5607590-196E-284F-8D0C-7894A1C3E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BCD5B58-C5E7-85F4-BC2A-3A5EB50B1B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C763A97-B2AA-E57C-6365-F90D55510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53ACD8B2-418A-67A9-6A8E-F3211B2D07F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A5149CD-3B5D-071C-BA77-9928BD5F2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885E48-B76D-1B92-B180-897C33C42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D39C90-4217-DB58-1E9E-E43AEB53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7B2496-392C-5BA3-CEE9-553F35CF5C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F5CC94-C345-9759-DEBD-4B5F80C5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8781C51-6E50-21B9-8546-7B846BDD7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4F23D7-B195-D53C-87DF-AF195A4E5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EEF65F9-A726-874C-4E19-FB2C944D6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1D4AD9-169C-E98A-C499-31E73543B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C97DA94-7034-D09E-2693-7095E8815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DFF0279-9C37-018A-8E54-59E866CD8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38C750-C1A7-F6BE-22DA-7ACE315F0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611636-C0CF-D250-3FBC-4CB3A11FB7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id="{34D3BB26-5605-453F-9078-990464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3" name="Текст 11">
            <a:extLst>
              <a:ext uri="{FF2B5EF4-FFF2-40B4-BE49-F238E27FC236}">
                <a16:creationId xmlns:a16="http://schemas.microsoft.com/office/drawing/2014/main" id="{8DE74451-7AFC-17A7-BD18-646302E4A2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319FB13-D66C-570E-27EA-401D0B6B8E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4" y="3211951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2" y="33062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7" y="33062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2" y="190562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7" y="190562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2" y="47068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7" y="47068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6ABAA6CF-DBEF-41D0-9260-7EF989FB8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049" y="26193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36F2F568-2E92-413C-B6A8-0F829E6B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049" y="121879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A0B209A-E716-4F67-8D9D-BD192A014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49" y="40199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C12900-C661-4CDA-9943-7F5BC0563C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49" y="5420587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0A261E82-F153-4A32-A1DD-ED3BFD1CE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5540" y="26193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A7033B89-703D-4B03-833E-E8A819A3F0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45540" y="121879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0B26B1CE-3F41-4557-A30D-8B2B8331C0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5540" y="40199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E9DB523D-9DFC-4150-9F3C-986EF2C8AC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5540" y="5420587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4" y="190562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4" y="47068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61172" y="6107419"/>
            <a:ext cx="6943117" cy="895575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E8073365-CA7E-4B38-81C8-37533B18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1172" y="765644"/>
            <a:ext cx="6943117" cy="895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val="97476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F6D7027-DFF8-36EB-BCD7-345AAAF75573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5254F4E-D941-C875-C429-61373FC316ED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80EE6F-B42B-3F70-7A0F-1FA4550CD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BC9B7C7-E03E-FF30-2CE4-F4AB1B190E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FE60478-87DA-E8EE-8DBD-A13F9C052F0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BEA5C21-1789-BB23-9E3A-6588BDA97C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182EE84-329A-4057-43A9-5BB3CBE500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756368-CF92-3097-DE70-32F79808794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E03E0A-A948-E75F-C5A8-CD7252F785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E4629C1-C488-7D29-A35C-75E17CB1A77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706B54-3CF2-5E2B-0887-89867BA359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C802BB-37C7-E2DE-EA8C-B2E10CFCE5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DF46B9BD-E8B1-FEB9-861F-A7AEAB7C65FC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B36A61E-080E-DC80-929B-B1BDA4F101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E91BF1-16B7-7BEA-DCE1-5CE4F6C95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F36EAF-1E56-9E60-CA8C-89B96F7DE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46C3A3-670D-770E-09B5-A55119DD9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DC52E-0A02-4DA8-E48A-762474DF20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8D03F15-E300-4E01-097F-1AAF469A78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1E83930-B1A6-47AE-B773-34BAAEF6D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B847747-39D9-FFEC-591C-FB78E84070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A6DB9-3D77-28D8-29A0-77DA5E8288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A0EA8B-A93C-1774-344A-DF8452B8A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00E4E6-AA55-C764-F95F-453371B07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A84E72-6291-3B7C-AA42-9E6BF5623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9C26C9-0DFF-CE87-A83F-7C8C8A4BE4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id="{A37750CB-9DB5-9B47-9B8D-9B3F1E7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id="{9EC08690-1698-5863-8F1B-50D76531B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DADEB0F-F055-0532-9000-E2577CE7E9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4" y="2281197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2" y="23754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7" y="23754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2" y="9748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7" y="9748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2" y="377606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7" y="377606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4" y="9748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4" y="377606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4013" y="5176662"/>
            <a:ext cx="6943117" cy="182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6C6B1DAD-194F-48C6-A850-78428412EB9B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262501" y="974868"/>
            <a:ext cx="2157420" cy="6028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Таблица 9">
            <a:extLst>
              <a:ext uri="{FF2B5EF4-FFF2-40B4-BE49-F238E27FC236}">
                <a16:creationId xmlns:a16="http://schemas.microsoft.com/office/drawing/2014/main" id="{12FF9F75-CDE4-4AB1-9812-64EAAFB9B997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10066865" y="974868"/>
            <a:ext cx="2270623" cy="6028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43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933398-9C16-9E80-7182-AF1A86F356B9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8DB39F2-0C3E-E494-5178-9E6E1657F38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4B767CBC-A004-B384-AC2F-A1D70664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4F8FC357-612A-F2D4-4EDD-397D1C2410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DEC5D63-B8AF-C49D-AB29-6910060210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ариант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933398-9C16-9E80-7182-AF1A86F356B9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8DB39F2-0C3E-E494-5178-9E6E1657F38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4B767CBC-A004-B384-AC2F-A1D70664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id="{4F8FC357-612A-F2D4-4EDD-397D1C2410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DEC5D63-B8AF-C49D-AB29-6910060210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27316AA-3514-6E82-C462-B9943AC9E826}"/>
              </a:ext>
            </a:extLst>
          </p:cNvPr>
          <p:cNvGrpSpPr/>
          <p:nvPr userDrawn="1"/>
        </p:nvGrpSpPr>
        <p:grpSpPr>
          <a:xfrm>
            <a:off x="77802" y="6488900"/>
            <a:ext cx="12497474" cy="510778"/>
            <a:chOff x="77798" y="6588924"/>
            <a:chExt cx="15293384" cy="625048"/>
          </a:xfrm>
        </p:grpSpPr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CD54BD4-2CEF-45A8-F3D1-F53547863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5E43BF4-04F5-15B0-189C-F77E4E88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E8D0F8F-C5B5-2F01-3B74-35A87849F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89FA82B-46DB-AC39-452D-180D064D8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761A98F-9540-D8A7-A37C-5534D6E8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23BFB4-CEBB-ED9D-C9F4-4A011A027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8A60CD0-2EE7-10F8-FA01-A0CF5B1F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F107363-FABC-EFE0-6A92-10B2864B6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1730EF2-BA9D-16B1-BCBF-243FC40BB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13179951-9F95-96AD-755E-2905C348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7EA3AC4-332D-0C6D-074B-6FBAAEE6B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CC31CEE-E279-2611-B1D5-078069BE1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CD2BE3D-F159-7285-01A6-C5449721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id="{9A224816-20D7-8C06-ED31-471DCA1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id="{9ADA935E-2942-FCD9-05D0-7064DB05E9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A55E620-EE15-824B-3694-7C33076B42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9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C50B909C-3077-3A4B-7503-404ED07F3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3610428"/>
            <a:ext cx="6107906" cy="34373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F94166C3-BE9F-D452-D84B-F505E4EFB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83920" y="1440180"/>
            <a:ext cx="3323979" cy="18706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FBDCAE59-113D-393B-0C55-F7CC6FF3F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" y="5928273"/>
            <a:ext cx="1989320" cy="11195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id="{53B1BD8C-558D-A144-FECC-777960D3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84060" y="5177158"/>
            <a:ext cx="3323979" cy="1870658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34D3703-CF42-700C-DF72-36FF57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A7EB3F81-1CA6-EC72-D0B9-B1DFFDD12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BF3203-C332-4FAB-9A6C-D64CB90F4A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D7E5887-4C44-DC95-0A6F-0490F2B85C4B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7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5" y="151774"/>
            <a:ext cx="5927169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5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lum bright="70000" contrast="-70000"/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6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1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5" y="1981098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5" y="3274569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5" y="4568040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5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5" y="5866611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6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E8F20CE0-8874-35F4-E242-14CC6A28F988}"/>
              </a:ext>
            </a:extLst>
          </p:cNvPr>
          <p:cNvSpPr/>
          <p:nvPr userDrawn="1"/>
        </p:nvSpPr>
        <p:spPr>
          <a:xfrm>
            <a:off x="240786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A3CBB69-CDF2-866E-443C-ECC397E76435}"/>
              </a:ext>
            </a:extLst>
          </p:cNvPr>
          <p:cNvSpPr/>
          <p:nvPr userDrawn="1"/>
        </p:nvSpPr>
        <p:spPr>
          <a:xfrm>
            <a:off x="240786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471561E-2B2C-F419-58F0-910C1B9040D0}"/>
              </a:ext>
            </a:extLst>
          </p:cNvPr>
          <p:cNvSpPr/>
          <p:nvPr userDrawn="1"/>
        </p:nvSpPr>
        <p:spPr>
          <a:xfrm>
            <a:off x="240786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67B29C7-C839-CC84-9B8D-3CB2853832B1}"/>
              </a:ext>
            </a:extLst>
          </p:cNvPr>
          <p:cNvSpPr/>
          <p:nvPr userDrawn="1"/>
        </p:nvSpPr>
        <p:spPr>
          <a:xfrm>
            <a:off x="240786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90E31E6-451A-E9AB-FCB0-3D8952201E7A}"/>
              </a:ext>
            </a:extLst>
          </p:cNvPr>
          <p:cNvSpPr/>
          <p:nvPr userDrawn="1"/>
        </p:nvSpPr>
        <p:spPr>
          <a:xfrm>
            <a:off x="240786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7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4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8712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D7E5887-4C44-DC95-0A6F-0490F2B85C4B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7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5" y="151774"/>
            <a:ext cx="5927169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5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7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6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1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5" y="1981098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5" y="3274569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5" y="4568040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5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5" y="5866611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6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E8F20CE0-8874-35F4-E242-14CC6A28F988}"/>
              </a:ext>
            </a:extLst>
          </p:cNvPr>
          <p:cNvSpPr/>
          <p:nvPr userDrawn="1"/>
        </p:nvSpPr>
        <p:spPr>
          <a:xfrm>
            <a:off x="240786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2A3CBB69-CDF2-866E-443C-ECC397E76435}"/>
              </a:ext>
            </a:extLst>
          </p:cNvPr>
          <p:cNvSpPr/>
          <p:nvPr userDrawn="1"/>
        </p:nvSpPr>
        <p:spPr>
          <a:xfrm>
            <a:off x="240786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471561E-2B2C-F419-58F0-910C1B9040D0}"/>
              </a:ext>
            </a:extLst>
          </p:cNvPr>
          <p:cNvSpPr/>
          <p:nvPr userDrawn="1"/>
        </p:nvSpPr>
        <p:spPr>
          <a:xfrm>
            <a:off x="240786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067B29C7-C839-CC84-9B8D-3CB2853832B1}"/>
              </a:ext>
            </a:extLst>
          </p:cNvPr>
          <p:cNvSpPr/>
          <p:nvPr userDrawn="1"/>
        </p:nvSpPr>
        <p:spPr>
          <a:xfrm>
            <a:off x="240786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890E31E6-451A-E9AB-FCB0-3D8952201E7A}"/>
              </a:ext>
            </a:extLst>
          </p:cNvPr>
          <p:cNvSpPr/>
          <p:nvPr userDrawn="1"/>
        </p:nvSpPr>
        <p:spPr>
          <a:xfrm>
            <a:off x="240786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7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4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2536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D749BDC-55CE-17C5-6B6A-848CC9A9A152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6EE6453-2A4A-BA46-8E54-011E16A764F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1C08EEE-3399-AB25-3B7C-BA7F30C1FA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1" name="Текст 70">
            <a:extLst>
              <a:ext uri="{FF2B5EF4-FFF2-40B4-BE49-F238E27FC236}">
                <a16:creationId xmlns:a16="http://schemas.microsoft.com/office/drawing/2014/main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4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68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6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7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7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2" y="3935047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2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5" y="3935036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89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8614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36C46-0EF9-4138-8B8F-C0783986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0" y="387188"/>
            <a:ext cx="1086749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7B877B-9FEF-4D3B-B4E2-728636E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0" y="1935923"/>
            <a:ext cx="1086749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DC7C28-86DF-4821-90C5-B62B9259F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1" y="6740383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1B6C-99D8-4837-82C3-AC9B9642D406}" type="datetime1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DE8C9-3B7E-44E1-ACAE-77C10B00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7" y="6740383"/>
            <a:ext cx="4252496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1D5754-B101-4FA1-AEA2-EA6E4A13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740383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0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5" r:id="rId4"/>
    <p:sldLayoutId id="2147483681" r:id="rId5"/>
    <p:sldLayoutId id="2147483650" r:id="rId6"/>
    <p:sldLayoutId id="2147483680" r:id="rId7"/>
    <p:sldLayoutId id="2147483682" r:id="rId8"/>
    <p:sldLayoutId id="2147483663" r:id="rId9"/>
    <p:sldLayoutId id="2147483683" r:id="rId10"/>
    <p:sldLayoutId id="2147483660" r:id="rId11"/>
    <p:sldLayoutId id="2147483684" r:id="rId12"/>
    <p:sldLayoutId id="2147483662" r:id="rId13"/>
    <p:sldLayoutId id="2147483677" r:id="rId14"/>
    <p:sldLayoutId id="2147483661" r:id="rId15"/>
    <p:sldLayoutId id="2147483670" r:id="rId16"/>
    <p:sldLayoutId id="2147483671" r:id="rId17"/>
    <p:sldLayoutId id="2147483664" r:id="rId18"/>
    <p:sldLayoutId id="2147483665" r:id="rId19"/>
    <p:sldLayoutId id="2147483668" r:id="rId20"/>
    <p:sldLayoutId id="2147483669" r:id="rId21"/>
    <p:sldLayoutId id="2147483666" r:id="rId22"/>
    <p:sldLayoutId id="2147483667" r:id="rId23"/>
    <p:sldLayoutId id="2147483673" r:id="rId24"/>
    <p:sldLayoutId id="2147483672" r:id="rId25"/>
    <p:sldLayoutId id="2147483674" r:id="rId26"/>
    <p:sldLayoutId id="2147483675" r:id="rId27"/>
  </p:sldLayoutIdLst>
  <p:hf hdr="0" ftr="0" dt="0"/>
  <p:txStyles>
    <p:titleStyle>
      <a:lvl1pPr algn="l" defTabSz="914442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10" indent="-228610" algn="l" defTabSz="9144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32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5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7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96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717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8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9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0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5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7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2A141-84F9-64A1-063E-7574759A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822" y="2180657"/>
            <a:ext cx="8010428" cy="183716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Организация </a:t>
            </a:r>
            <a:r>
              <a:rPr lang="ru-RU" sz="2800" dirty="0" err="1">
                <a:solidFill>
                  <a:srgbClr val="FFFFFF"/>
                </a:solidFill>
              </a:rPr>
              <a:t>долабораторного</a:t>
            </a:r>
            <a:r>
              <a:rPr lang="ru-RU" sz="2800" dirty="0">
                <a:solidFill>
                  <a:srgbClr val="FFFFFF"/>
                </a:solidFill>
              </a:rPr>
              <a:t> этапа работы с материалом для прижизненных патолого-анатомических исследований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57B9CF-FA2B-AC59-0FE0-802B4CB65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1091" y="4789713"/>
            <a:ext cx="9476509" cy="391887"/>
          </a:xfrm>
        </p:spPr>
        <p:txBody>
          <a:bodyPr>
            <a:no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Заведующий патолого-анатомическим отделением – врач патологоанатом                                                                                         Метальникова Ольга Павловна</a:t>
            </a:r>
          </a:p>
          <a:p>
            <a:r>
              <a:rPr lang="ru-RU" sz="1400" dirty="0"/>
              <a:t>2025 г</a:t>
            </a:r>
          </a:p>
        </p:txBody>
      </p:sp>
    </p:spTree>
    <p:extLst>
      <p:ext uri="{BB962C8B-B14F-4D97-AF65-F5344CB8AC3E}">
        <p14:creationId xmlns:p14="http://schemas.microsoft.com/office/powerpoint/2010/main" val="105068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984BD1-386A-ABE7-5B1B-EC66F8F8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C97BF4-8960-E154-6735-1F91A5E52E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5727" y="517868"/>
            <a:ext cx="6263641" cy="6159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Маркировка флаконов</a:t>
            </a: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562C7-2BF2-433E-B724-DF682003B3FB}"/>
              </a:ext>
            </a:extLst>
          </p:cNvPr>
          <p:cNvSpPr txBox="1"/>
          <p:nvPr/>
        </p:nvSpPr>
        <p:spPr>
          <a:xfrm>
            <a:off x="1387902" y="825843"/>
            <a:ext cx="9164274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5</a:t>
            </a:r>
            <a:r>
              <a:rPr lang="ru-RU" sz="1800" dirty="0"/>
              <a:t>         </a:t>
            </a:r>
            <a:r>
              <a:rPr lang="ru-RU" sz="1400" dirty="0"/>
              <a:t> </a:t>
            </a:r>
            <a:r>
              <a:rPr lang="ru-RU" sz="1800" dirty="0"/>
              <a:t>Произвести маркировку, используя маркировочные средства не смываемые водой, спиртами и органическими растворителями (грифельные карандаши, маркеры). </a:t>
            </a:r>
          </a:p>
          <a:p>
            <a:r>
              <a:rPr lang="ru-RU" sz="1800" dirty="0"/>
              <a:t>Каждый флакон с образцами должен быть правильно и полно маркирован</a:t>
            </a:r>
          </a:p>
          <a:p>
            <a:r>
              <a:rPr lang="ru-RU" sz="1800" dirty="0"/>
              <a:t>сразу после взятия.</a:t>
            </a:r>
          </a:p>
          <a:p>
            <a:endParaRPr lang="ru-RU" sz="1800" dirty="0"/>
          </a:p>
          <a:p>
            <a:r>
              <a:rPr lang="ru-RU" sz="1800" u="sng" dirty="0"/>
              <a:t>Маркировка материала обязательно должна содержать следующие</a:t>
            </a:r>
          </a:p>
          <a:p>
            <a:r>
              <a:rPr lang="ru-RU" sz="1800" u="sng" dirty="0"/>
              <a:t>сведения:</a:t>
            </a:r>
          </a:p>
          <a:p>
            <a:r>
              <a:rPr lang="ru-RU" sz="1800" dirty="0"/>
              <a:t>1) краткое наименование медицинской организации.</a:t>
            </a:r>
          </a:p>
          <a:p>
            <a:r>
              <a:rPr lang="ru-RU" sz="1800" dirty="0"/>
              <a:t>2) фамилия и инициалы пациента;</a:t>
            </a:r>
          </a:p>
          <a:p>
            <a:r>
              <a:rPr lang="ru-RU" sz="1800" dirty="0"/>
              <a:t>3) номер флакона;</a:t>
            </a:r>
          </a:p>
          <a:p>
            <a:r>
              <a:rPr lang="ru-RU" sz="1800" dirty="0"/>
              <a:t>4) количество тканевых фрагментов во флаконе.</a:t>
            </a:r>
          </a:p>
          <a:p>
            <a:r>
              <a:rPr lang="ru-RU" sz="1800" dirty="0"/>
              <a:t>Если выполняется биопсия из нескольких участков (анатомических</a:t>
            </a:r>
          </a:p>
          <a:p>
            <a:r>
              <a:rPr lang="ru-RU" sz="1800" dirty="0"/>
              <a:t>отделов) органа, или из нескольких патологических образований,</a:t>
            </a:r>
          </a:p>
          <a:p>
            <a:r>
              <a:rPr lang="ru-RU" sz="1800" dirty="0"/>
              <a:t>то материал из этих</a:t>
            </a:r>
            <a:r>
              <a:rPr lang="en-US" sz="1800" dirty="0"/>
              <a:t> </a:t>
            </a:r>
            <a:r>
              <a:rPr lang="ru-RU" sz="1800" dirty="0"/>
              <a:t>образований следует помещать в разные флаконы с соответствующей</a:t>
            </a:r>
            <a:r>
              <a:rPr lang="en-US" sz="1800" dirty="0"/>
              <a:t> </a:t>
            </a:r>
            <a:r>
              <a:rPr lang="ru-RU" sz="1800" dirty="0"/>
              <a:t>маркировкой.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2798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2351314" y="142963"/>
            <a:ext cx="9366024" cy="992309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ctr"/>
            <a:r>
              <a:rPr lang="ru-RU" sz="1900" dirty="0">
                <a:solidFill>
                  <a:schemeClr val="accent1"/>
                </a:solidFill>
              </a:rPr>
              <a:t>Не допускается: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324D4-B99D-4058-8453-864ADB5022BE}"/>
              </a:ext>
            </a:extLst>
          </p:cNvPr>
          <p:cNvSpPr txBox="1"/>
          <p:nvPr/>
        </p:nvSpPr>
        <p:spPr>
          <a:xfrm>
            <a:off x="4914780" y="1135273"/>
            <a:ext cx="6300216" cy="442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                                                                    1) оставлять тканевые образцы без фиксирующей жидкости (тканевой материал должен быть помещен во флакон с фиксирующей жидкостью немедленно после иссечения); </a:t>
            </a:r>
          </a:p>
          <a:p>
            <a:r>
              <a:rPr lang="ru-RU" dirty="0"/>
              <a:t>2) оставлять   материал без маркировки</a:t>
            </a:r>
          </a:p>
          <a:p>
            <a:r>
              <a:rPr lang="ru-RU" dirty="0"/>
              <a:t>(оставление материала без маркировки может привести к утрате информации и неполной маркировке флаконов).       </a:t>
            </a:r>
          </a:p>
          <a:p>
            <a:r>
              <a:rPr lang="ru-RU" dirty="0"/>
              <a:t> 3) уменьшать объем  фиксирующей жидкости (объём фиксатора должен превышать объём фиксируемого материала в 20 раз);                                                                                                  4) повторное использование фиксатора;                                                                                          5) охлаждение</a:t>
            </a:r>
            <a:r>
              <a:rPr lang="en-US" dirty="0"/>
              <a:t> </a:t>
            </a:r>
            <a:r>
              <a:rPr lang="ru-RU" dirty="0"/>
              <a:t>или замораживание фиксированного материала.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6E1B8C-DF40-27C6-8E01-7DC380EB8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47" y="1636320"/>
            <a:ext cx="3271040" cy="399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5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5F31D1-ED60-125F-776D-1BB12DC3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03AB3-E38C-E87A-7FA7-04D683E6A619}"/>
              </a:ext>
            </a:extLst>
          </p:cNvPr>
          <p:cNvSpPr txBox="1"/>
          <p:nvPr/>
        </p:nvSpPr>
        <p:spPr>
          <a:xfrm>
            <a:off x="3149886" y="1121468"/>
            <a:ext cx="73474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6</a:t>
            </a:r>
            <a:r>
              <a:rPr lang="en-US" sz="2000" dirty="0"/>
              <a:t>             </a:t>
            </a:r>
            <a:r>
              <a:rPr lang="ru-RU" sz="2000" dirty="0"/>
              <a:t>Приложить заполненное направление на прижизненное патолого-анатомическое исследование </a:t>
            </a:r>
            <a:r>
              <a:rPr lang="ru-RU" sz="2000" dirty="0" err="1"/>
              <a:t>биопсийного</a:t>
            </a:r>
            <a:r>
              <a:rPr lang="ru-RU" sz="2000" dirty="0"/>
              <a:t> (операционного)</a:t>
            </a:r>
            <a:r>
              <a:rPr lang="en-US" sz="2000" dirty="0"/>
              <a:t> </a:t>
            </a:r>
            <a:r>
              <a:rPr lang="ru-RU" sz="2000" dirty="0"/>
              <a:t>материала по форме № 014/у .</a:t>
            </a:r>
            <a:endParaRPr lang="en-US" sz="2000" dirty="0"/>
          </a:p>
          <a:p>
            <a:pPr marL="457200" indent="-457200">
              <a:buAutoNum type="arabicPlain" startAt="6"/>
            </a:pPr>
            <a:endParaRPr lang="ru-RU" sz="2000" dirty="0"/>
          </a:p>
          <a:p>
            <a:r>
              <a:rPr lang="en-US" sz="2000" b="1" dirty="0"/>
              <a:t>7</a:t>
            </a:r>
            <a:r>
              <a:rPr lang="en-US" sz="2000" dirty="0"/>
              <a:t>             </a:t>
            </a:r>
            <a:r>
              <a:rPr lang="ru-RU" sz="2000" dirty="0"/>
              <a:t>Сверить данные маркировки контейнера/пробирки с данными направления.</a:t>
            </a:r>
            <a:endParaRPr lang="en-US" sz="2000" dirty="0"/>
          </a:p>
          <a:p>
            <a:pPr marL="457200" indent="-457200">
              <a:buAutoNum type="arabicPlain" startAt="7"/>
            </a:pPr>
            <a:endParaRPr lang="ru-RU" sz="2000" dirty="0"/>
          </a:p>
          <a:p>
            <a:r>
              <a:rPr lang="ru-RU" sz="2000" b="1" dirty="0"/>
              <a:t>8</a:t>
            </a:r>
            <a:r>
              <a:rPr lang="ru-RU" sz="2000" dirty="0"/>
              <a:t>	Хранить в транспортировочном  контейнере при комнатной температуре до отправки в патолого-анатомическое отделение.</a:t>
            </a:r>
          </a:p>
        </p:txBody>
      </p:sp>
    </p:spTree>
    <p:extLst>
      <p:ext uri="{BB962C8B-B14F-4D97-AF65-F5344CB8AC3E}">
        <p14:creationId xmlns:p14="http://schemas.microsoft.com/office/powerpoint/2010/main" val="16962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CC57BF-79CA-736A-83CF-1A069648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DC53D55-76FB-1488-EE25-5834BCC23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91973"/>
              </p:ext>
            </p:extLst>
          </p:nvPr>
        </p:nvGraphicFramePr>
        <p:xfrm>
          <a:off x="6866253" y="1939668"/>
          <a:ext cx="4955633" cy="1345948"/>
        </p:xfrm>
        <a:graphic>
          <a:graphicData uri="http://schemas.openxmlformats.org/drawingml/2006/table">
            <a:tbl>
              <a:tblPr/>
              <a:tblGrid>
                <a:gridCol w="514261">
                  <a:extLst>
                    <a:ext uri="{9D8B030D-6E8A-4147-A177-3AD203B41FA5}">
                      <a16:colId xmlns:a16="http://schemas.microsoft.com/office/drawing/2014/main" val="429517529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4220090484"/>
                    </a:ext>
                  </a:extLst>
                </a:gridCol>
                <a:gridCol w="1950098">
                  <a:extLst>
                    <a:ext uri="{9D8B030D-6E8A-4147-A177-3AD203B41FA5}">
                      <a16:colId xmlns:a16="http://schemas.microsoft.com/office/drawing/2014/main" val="219208902"/>
                    </a:ext>
                  </a:extLst>
                </a:gridCol>
                <a:gridCol w="1483568">
                  <a:extLst>
                    <a:ext uri="{9D8B030D-6E8A-4147-A177-3AD203B41FA5}">
                      <a16:colId xmlns:a16="http://schemas.microsoft.com/office/drawing/2014/main" val="1894425540"/>
                    </a:ext>
                  </a:extLst>
                </a:gridCol>
              </a:tblGrid>
              <a:tr h="640517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Номер флакона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Локализация патологического процесса (орган, топография)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Характер патологического процесса (эрозия, язва, полип, пятно, узел, внешне неизмененная ткань, отношение к окружающим тканям)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объектов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334532"/>
                  </a:ext>
                </a:extLst>
              </a:tr>
              <a:tr h="13396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499650"/>
                  </a:ext>
                </a:extLst>
              </a:tr>
              <a:tr h="13396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396453"/>
                  </a:ext>
                </a:extLst>
              </a:tr>
              <a:tr h="133962">
                <a:tc>
                  <a:txBody>
                    <a:bodyPr/>
                    <a:lstStyle/>
                    <a:p>
                      <a:pPr marL="36195" marR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"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6562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D18F2FC-98E8-18F9-F8DD-C3976585C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351578"/>
              </p:ext>
            </p:extLst>
          </p:nvPr>
        </p:nvGraphicFramePr>
        <p:xfrm>
          <a:off x="6866254" y="3515360"/>
          <a:ext cx="5317934" cy="4678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8274">
                  <a:extLst>
                    <a:ext uri="{9D8B030D-6E8A-4147-A177-3AD203B41FA5}">
                      <a16:colId xmlns:a16="http://schemas.microsoft.com/office/drawing/2014/main" val="922557245"/>
                    </a:ext>
                  </a:extLst>
                </a:gridCol>
                <a:gridCol w="265495">
                  <a:extLst>
                    <a:ext uri="{9D8B030D-6E8A-4147-A177-3AD203B41FA5}">
                      <a16:colId xmlns:a16="http://schemas.microsoft.com/office/drawing/2014/main" val="4244926708"/>
                    </a:ext>
                  </a:extLst>
                </a:gridCol>
                <a:gridCol w="106198">
                  <a:extLst>
                    <a:ext uri="{9D8B030D-6E8A-4147-A177-3AD203B41FA5}">
                      <a16:colId xmlns:a16="http://schemas.microsoft.com/office/drawing/2014/main" val="2939052341"/>
                    </a:ext>
                  </a:extLst>
                </a:gridCol>
                <a:gridCol w="26458">
                  <a:extLst>
                    <a:ext uri="{9D8B030D-6E8A-4147-A177-3AD203B41FA5}">
                      <a16:colId xmlns:a16="http://schemas.microsoft.com/office/drawing/2014/main" val="2772055893"/>
                    </a:ext>
                  </a:extLst>
                </a:gridCol>
                <a:gridCol w="26458">
                  <a:extLst>
                    <a:ext uri="{9D8B030D-6E8A-4147-A177-3AD203B41FA5}">
                      <a16:colId xmlns:a16="http://schemas.microsoft.com/office/drawing/2014/main" val="362948163"/>
                    </a:ext>
                  </a:extLst>
                </a:gridCol>
                <a:gridCol w="180789">
                  <a:extLst>
                    <a:ext uri="{9D8B030D-6E8A-4147-A177-3AD203B41FA5}">
                      <a16:colId xmlns:a16="http://schemas.microsoft.com/office/drawing/2014/main" val="2002343445"/>
                    </a:ext>
                  </a:extLst>
                </a:gridCol>
                <a:gridCol w="244002">
                  <a:extLst>
                    <a:ext uri="{9D8B030D-6E8A-4147-A177-3AD203B41FA5}">
                      <a16:colId xmlns:a16="http://schemas.microsoft.com/office/drawing/2014/main" val="289323939"/>
                    </a:ext>
                  </a:extLst>
                </a:gridCol>
                <a:gridCol w="1300293">
                  <a:extLst>
                    <a:ext uri="{9D8B030D-6E8A-4147-A177-3AD203B41FA5}">
                      <a16:colId xmlns:a16="http://schemas.microsoft.com/office/drawing/2014/main" val="823383981"/>
                    </a:ext>
                  </a:extLst>
                </a:gridCol>
                <a:gridCol w="513291">
                  <a:extLst>
                    <a:ext uri="{9D8B030D-6E8A-4147-A177-3AD203B41FA5}">
                      <a16:colId xmlns:a16="http://schemas.microsoft.com/office/drawing/2014/main" val="190960298"/>
                    </a:ext>
                  </a:extLst>
                </a:gridCol>
                <a:gridCol w="1256676">
                  <a:extLst>
                    <a:ext uri="{9D8B030D-6E8A-4147-A177-3AD203B41FA5}">
                      <a16:colId xmlns:a16="http://schemas.microsoft.com/office/drawing/2014/main" val="1785129294"/>
                    </a:ext>
                  </a:extLst>
                </a:gridCol>
              </a:tblGrid>
              <a:tr h="275590">
                <a:tc gridSpan="4"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 Фамилия, имя, отчество (при наличии) врача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подпись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9564805"/>
                  </a:ext>
                </a:extLst>
              </a:tr>
              <a:tr h="163057">
                <a:tc>
                  <a:txBody>
                    <a:bodyPr/>
                    <a:lstStyle/>
                    <a:p>
                      <a:pPr>
                        <a:tabLst>
                          <a:tab pos="1280160" algn="r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 Дата направления: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г.,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телефон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4883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8B7BA17C-71EE-5872-7E14-B66DDF9D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875" y="4000500"/>
            <a:ext cx="1259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8DB20D3-F8C8-3B55-52DE-41F69DDD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30" y="4728042"/>
            <a:ext cx="5137542" cy="11169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AE8431-FF28-57B6-512B-1DA869A8D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152" y="939649"/>
            <a:ext cx="4971734" cy="8634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B36480-58B3-449B-698E-2C2F3136E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369" y="578760"/>
            <a:ext cx="4974767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7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2405742" y="280023"/>
            <a:ext cx="9311595" cy="69668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Транспортировка биоматериала в патолого-анатомическое отделение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1C4A4-0EC9-036F-1297-FFED04B41128}"/>
              </a:ext>
            </a:extLst>
          </p:cNvPr>
          <p:cNvSpPr txBox="1"/>
          <p:nvPr/>
        </p:nvSpPr>
        <p:spPr>
          <a:xfrm>
            <a:off x="2405742" y="976710"/>
            <a:ext cx="7946136" cy="481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	</a:t>
            </a:r>
            <a:r>
              <a:rPr lang="ru-RU" sz="1800" dirty="0"/>
              <a:t>Доставку биоматериала из структурных подразделений КДЦАК г. Барнаула осуществляет медицинская сестра соответствующего отделения, из других МО города и края курьером. </a:t>
            </a:r>
          </a:p>
          <a:p>
            <a:r>
              <a:rPr lang="ru-RU" sz="1800" dirty="0"/>
              <a:t>2	</a:t>
            </a:r>
            <a:r>
              <a:rPr lang="ru-RU" sz="1800" dirty="0">
                <a:highlight>
                  <a:srgbClr val="FFFF00"/>
                </a:highlight>
              </a:rPr>
              <a:t>При транспортировке ОБМ в патолого-анатомическое отделение должен использоваться специализированный контейнер. Пробирки/флаконы с биоматериалом внутри контейнера помещаются в штатив во избежание  розлива формалина.</a:t>
            </a:r>
          </a:p>
          <a:p>
            <a:r>
              <a:rPr lang="ru-RU" sz="1800" dirty="0">
                <a:highlight>
                  <a:srgbClr val="FFFF00"/>
                </a:highlight>
              </a:rPr>
              <a:t>3	Направления следует поместить в отдельный пластиковый пакет, и только в этом пакете их можно класть в контейнер с материалом. Без пакета направления должны находиться отдельно во избежание загрязнения их биоматериалом </a:t>
            </a:r>
            <a:r>
              <a:rPr lang="ru-RU" sz="1800" dirty="0"/>
              <a:t>.</a:t>
            </a:r>
          </a:p>
          <a:p>
            <a:r>
              <a:rPr lang="ru-RU" sz="1800" dirty="0"/>
              <a:t>4	Доставка биоматериала из  структурных подразделений КДЦАК г. Барнаула осуществляется через первый или шестой этаж со стороны служебной лестницы корпуса А  на четвёртый этаж в патолого-анатомическое отделение. Курьер – вход со двора по служебной лестнице корпуса А  на четвёртый этаж в патолого-анатомическое отделение.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899A39-E19C-EF8D-1E0B-FE8C74901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2AB8D1-301E-857C-9333-FA10E60AF1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Транспортировка биоматериала для цитологических исследований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98C9AF-5053-5A37-FE12-450B579D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269" y="758914"/>
            <a:ext cx="3559870" cy="3559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384D88-2E5C-17DD-8AD4-85B828D4D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803" y="929988"/>
            <a:ext cx="9241400" cy="566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45F76-085F-8F27-60E7-12284CAFC416}"/>
              </a:ext>
            </a:extLst>
          </p:cNvPr>
          <p:cNvSpPr txBox="1"/>
          <p:nvPr/>
        </p:nvSpPr>
        <p:spPr>
          <a:xfrm>
            <a:off x="1183907" y="4318784"/>
            <a:ext cx="4928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/>
              <a:t>Стекла (промаркированные) помещаются в транспортировочный контейнер</a:t>
            </a:r>
          </a:p>
          <a:p>
            <a:pPr marL="342900" indent="-342900">
              <a:buAutoNum type="arabicPeriod"/>
            </a:pPr>
            <a:r>
              <a:rPr lang="ru-RU" sz="1800" dirty="0"/>
              <a:t>Оформляется направление на цитологическое исследование</a:t>
            </a:r>
          </a:p>
          <a:p>
            <a:pPr marL="342900" indent="-342900">
              <a:buAutoNum type="arabicPeriod"/>
            </a:pPr>
            <a:r>
              <a:rPr lang="ru-RU" sz="1800" dirty="0"/>
              <a:t>Заполняется реестр направлений</a:t>
            </a:r>
          </a:p>
        </p:txBody>
      </p:sp>
    </p:spTree>
    <p:extLst>
      <p:ext uri="{BB962C8B-B14F-4D97-AF65-F5344CB8AC3E}">
        <p14:creationId xmlns:p14="http://schemas.microsoft.com/office/powerpoint/2010/main" val="89666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4BE62D-EA5A-3C8D-1BAA-8869718C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28FFC-F2AB-CD54-AABB-2D05285465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30168" y="261237"/>
            <a:ext cx="4700016" cy="65836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  <a:highlight>
                  <a:srgbClr val="FFFFFF"/>
                </a:highlight>
              </a:rPr>
              <a:t>СПАСИБО  ЗА  ВНИМАНИЕ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D0816E-7588-A091-FE66-7C60BC52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32" y="828764"/>
            <a:ext cx="7663108" cy="50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012D2F-74D4-48B9-359D-934152C4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F18A55-850E-3535-68F1-627479DC3D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86000" y="613648"/>
            <a:ext cx="8882698" cy="959301"/>
          </a:xfrm>
        </p:spPr>
        <p:txBody>
          <a:bodyPr/>
          <a:lstStyle/>
          <a:p>
            <a:pPr algn="ctr"/>
            <a:r>
              <a:rPr lang="ru-RU" dirty="0"/>
              <a:t>Патолого-анатомическое отделение расположено в здании КГБУЗ КДЦАК,       4 этаж корпус 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75D37-E8B0-B47C-3242-6095740A38BE}"/>
              </a:ext>
            </a:extLst>
          </p:cNvPr>
          <p:cNvSpPr txBox="1"/>
          <p:nvPr/>
        </p:nvSpPr>
        <p:spPr>
          <a:xfrm>
            <a:off x="3232182" y="2396137"/>
            <a:ext cx="6300216" cy="240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Заведующий патолого-анатомическим отделением –                                                                                          Метальникова Ольга Павловна</a:t>
            </a:r>
          </a:p>
          <a:p>
            <a:endParaRPr lang="ru-RU" dirty="0"/>
          </a:p>
          <a:p>
            <a:r>
              <a:rPr lang="ru-RU" dirty="0"/>
              <a:t>Кабинет 410  </a:t>
            </a:r>
          </a:p>
          <a:p>
            <a:r>
              <a:rPr lang="ru-RU" dirty="0"/>
              <a:t>                </a:t>
            </a:r>
          </a:p>
          <a:p>
            <a:r>
              <a:rPr lang="ru-RU" dirty="0"/>
              <a:t>телефон  24-38-58, добавочный 22-01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15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EA153C-17EA-CE7B-0EBB-3A195521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44" y="357171"/>
            <a:ext cx="6286500" cy="19832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6343" y="2743200"/>
            <a:ext cx="4005943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05943" y="2340429"/>
            <a:ext cx="184731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4887" y="2922719"/>
            <a:ext cx="8871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cs typeface="Times New Roman" pitchFamily="18" charset="0"/>
              </a:rPr>
              <a:t>Приказ Министерства здравоохранения Российской Федерации от 14 апреля 2025 г. N 207н "Об утверждении Правил проведения патолого-анатомических исследований и унифицированных форм медицинской документации, используемых при проведении прижизненных патолого-анатомических исследований"</a:t>
            </a:r>
            <a:endParaRPr lang="ru-RU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E10B1-A2F0-AECA-3A05-954F1E4FC240}"/>
              </a:ext>
            </a:extLst>
          </p:cNvPr>
          <p:cNvSpPr txBox="1"/>
          <p:nvPr/>
        </p:nvSpPr>
        <p:spPr>
          <a:xfrm>
            <a:off x="2124887" y="4601015"/>
            <a:ext cx="8350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Форма № 014/у  «Направление на прижизненное патолого-анатомическое исследование </a:t>
            </a:r>
            <a:r>
              <a:rPr lang="ru-RU" sz="1800" dirty="0" err="1"/>
              <a:t>биопсийного</a:t>
            </a:r>
            <a:r>
              <a:rPr lang="ru-RU" sz="1800" dirty="0"/>
              <a:t> (операционного) материала»</a:t>
            </a:r>
          </a:p>
        </p:txBody>
      </p:sp>
    </p:spTree>
    <p:extLst>
      <p:ext uri="{BB962C8B-B14F-4D97-AF65-F5344CB8AC3E}">
        <p14:creationId xmlns:p14="http://schemas.microsoft.com/office/powerpoint/2010/main" val="269620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B7CC5E-FF16-987E-8329-DAF818B8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0FB616-D33D-7AE7-E839-6F9D0278E4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73FB3-761A-A205-C89F-B30E6EF4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5232" cy="72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50F44D-B649-4E75-6098-67828AD9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26A630-7BA6-D96E-E275-8EB68A93AF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23098" y="371097"/>
            <a:ext cx="9333611" cy="86804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Унифицированные требования по организации предварительного (</a:t>
            </a:r>
            <a:r>
              <a:rPr lang="ru-RU" dirty="0" err="1">
                <a:solidFill>
                  <a:schemeClr val="accent1"/>
                </a:solidFill>
              </a:rPr>
              <a:t>долабораторного</a:t>
            </a:r>
            <a:r>
              <a:rPr lang="ru-RU" dirty="0">
                <a:solidFill>
                  <a:schemeClr val="accent1"/>
                </a:solidFill>
              </a:rPr>
              <a:t>) этапа работы с материалом для прижизненных патолого-анатомических исследований</a:t>
            </a: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D1AB1-218B-9712-6456-3E910E52AE9E}"/>
              </a:ext>
            </a:extLst>
          </p:cNvPr>
          <p:cNvSpPr txBox="1"/>
          <p:nvPr/>
        </p:nvSpPr>
        <p:spPr>
          <a:xfrm>
            <a:off x="1947672" y="1437632"/>
            <a:ext cx="8284464" cy="3271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Гистологическому исследованию подлежит любые ткани, получаемые при диагностических или лечебных манипуляциях (операциях):</a:t>
            </a:r>
          </a:p>
          <a:p>
            <a:r>
              <a:rPr lang="ru-RU" dirty="0"/>
              <a:t>• эндоскопические биопсии</a:t>
            </a:r>
          </a:p>
          <a:p>
            <a:r>
              <a:rPr lang="ru-RU" dirty="0"/>
              <a:t>• аспирационные биопсии</a:t>
            </a:r>
          </a:p>
          <a:p>
            <a:r>
              <a:rPr lang="ru-RU" dirty="0"/>
              <a:t>• </a:t>
            </a:r>
            <a:r>
              <a:rPr lang="ru-RU" dirty="0" err="1"/>
              <a:t>трепанобиопсии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инцизионные</a:t>
            </a:r>
            <a:r>
              <a:rPr lang="ru-RU" dirty="0"/>
              <a:t> биопсии</a:t>
            </a:r>
          </a:p>
          <a:p>
            <a:r>
              <a:rPr lang="ru-RU" dirty="0"/>
              <a:t>• операционные биопсии</a:t>
            </a:r>
          </a:p>
          <a:p>
            <a:r>
              <a:rPr lang="ru-RU" dirty="0"/>
              <a:t>• операционный материал</a:t>
            </a:r>
          </a:p>
          <a:p>
            <a:r>
              <a:rPr lang="ru-RU" dirty="0"/>
              <a:t>• соскобы</a:t>
            </a:r>
          </a:p>
          <a:p>
            <a:r>
              <a:rPr lang="ru-RU" dirty="0"/>
              <a:t>• самопроизвольно отделившиеся фрагменты тканей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5D60F-9149-9012-04CD-2903904B4D5A}"/>
              </a:ext>
            </a:extLst>
          </p:cNvPr>
          <p:cNvSpPr txBox="1"/>
          <p:nvPr/>
        </p:nvSpPr>
        <p:spPr>
          <a:xfrm>
            <a:off x="1947672" y="4543928"/>
            <a:ext cx="8924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NB!</a:t>
            </a:r>
            <a:r>
              <a:rPr lang="en-US" sz="1800" dirty="0"/>
              <a:t> </a:t>
            </a:r>
            <a:r>
              <a:rPr lang="ru-RU" sz="1800" dirty="0"/>
              <a:t>Отказ от направления на патолого-анатомическое исследование,</a:t>
            </a:r>
          </a:p>
          <a:p>
            <a:r>
              <a:rPr lang="ru-RU" sz="1800" dirty="0"/>
              <a:t>намеренное или случайное уничтожение материала не допускается.</a:t>
            </a:r>
          </a:p>
          <a:p>
            <a:r>
              <a:rPr lang="ru-RU" sz="1800" dirty="0"/>
              <a:t>На гистологическое исследование должен быть направлен весь объем</a:t>
            </a:r>
          </a:p>
          <a:p>
            <a:r>
              <a:rPr lang="ru-RU" sz="1800" dirty="0"/>
              <a:t>полученного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3294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1261872" y="371097"/>
            <a:ext cx="7210651" cy="61595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</a:rPr>
              <a:t>Взятие материала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0BF93-E85D-116D-36CF-48AC2A41E5CA}"/>
              </a:ext>
            </a:extLst>
          </p:cNvPr>
          <p:cNvSpPr txBox="1"/>
          <p:nvPr/>
        </p:nvSpPr>
        <p:spPr>
          <a:xfrm>
            <a:off x="2048256" y="1136862"/>
            <a:ext cx="7690104" cy="1248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Забор материала для прижизненных патолого-анатомических исследований осуществляет врач.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D2D7A-5C0F-5F8F-2DF4-1169F8887E2C}"/>
              </a:ext>
            </a:extLst>
          </p:cNvPr>
          <p:cNvSpPr txBox="1"/>
          <p:nvPr/>
        </p:nvSpPr>
        <p:spPr>
          <a:xfrm>
            <a:off x="2048256" y="2041136"/>
            <a:ext cx="81198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NB!</a:t>
            </a:r>
            <a:r>
              <a:rPr lang="en-US" sz="1800" u="sng" dirty="0"/>
              <a:t> </a:t>
            </a:r>
            <a:r>
              <a:rPr lang="ru-RU" sz="1800" u="sng" dirty="0"/>
              <a:t>При взятии материала не допускается</a:t>
            </a:r>
            <a:r>
              <a:rPr lang="ru-RU" sz="1800" dirty="0"/>
              <a:t>:</a:t>
            </a:r>
          </a:p>
          <a:p>
            <a:r>
              <a:rPr lang="ru-RU" sz="1800" dirty="0"/>
              <a:t>1) механическое, термическое, химическое повреждение материала;</a:t>
            </a:r>
          </a:p>
          <a:p>
            <a:r>
              <a:rPr lang="ru-RU" sz="1800" dirty="0"/>
              <a:t>2) дополнительное рассечение материала в отсутствие врача-патологоанатома;</a:t>
            </a:r>
          </a:p>
          <a:p>
            <a:r>
              <a:rPr lang="ru-RU" sz="1800" dirty="0"/>
              <a:t>3) разделение материала и направление в разные патолого-анатомические</a:t>
            </a:r>
            <a:r>
              <a:rPr lang="en-US" sz="1800" dirty="0"/>
              <a:t> </a:t>
            </a:r>
            <a:r>
              <a:rPr lang="ru-RU" sz="1800" dirty="0"/>
              <a:t>отделения;</a:t>
            </a:r>
          </a:p>
          <a:p>
            <a:r>
              <a:rPr lang="ru-RU" sz="1800" dirty="0"/>
              <a:t>4) разделение материала и направление в патолого-анатомическое</a:t>
            </a:r>
          </a:p>
          <a:p>
            <a:r>
              <a:rPr lang="ru-RU" sz="1800" dirty="0"/>
              <a:t>отделение с разными направлениями.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0382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8755C-BBFA-8942-8611-F7F072F3E76B}"/>
              </a:ext>
            </a:extLst>
          </p:cNvPr>
          <p:cNvSpPr txBox="1"/>
          <p:nvPr/>
        </p:nvSpPr>
        <p:spPr>
          <a:xfrm>
            <a:off x="1636776" y="1102175"/>
            <a:ext cx="8741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1</a:t>
            </a:r>
            <a:r>
              <a:rPr lang="ru-RU" sz="1800" dirty="0"/>
              <a:t>	Надеть средства индивидуальной защиты.</a:t>
            </a:r>
          </a:p>
          <a:p>
            <a:r>
              <a:rPr lang="ru-RU" sz="1800" b="1" dirty="0"/>
              <a:t>2</a:t>
            </a:r>
            <a:r>
              <a:rPr lang="ru-RU" sz="1800" dirty="0"/>
              <a:t>	Подготовить контейнеры/пробирки для доставки биоматериала в патолого-анатомическое отделение.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35C2CD8-6E5A-C87C-E6D5-ED9B966973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975674" y="151774"/>
            <a:ext cx="4805870" cy="872353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accent1"/>
                </a:solidFill>
              </a:rPr>
              <a:t>Консервация биоматериала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5C1EAB-5341-5F35-96A4-F3525EDDFAC8}"/>
              </a:ext>
            </a:extLst>
          </p:cNvPr>
          <p:cNvSpPr txBox="1"/>
          <p:nvPr/>
        </p:nvSpPr>
        <p:spPr>
          <a:xfrm>
            <a:off x="1636776" y="1957248"/>
            <a:ext cx="87416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Для сбора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биопсийного</a:t>
            </a:r>
            <a:r>
              <a:rPr lang="ru-RU" sz="1800" dirty="0">
                <a:solidFill>
                  <a:srgbClr val="262626"/>
                </a:solidFill>
                <a:latin typeface="Roboto"/>
              </a:rPr>
              <a:t>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операционного материала используются</a:t>
            </a:r>
          </a:p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специализированные пластиковые контейнеры с герметично</a:t>
            </a:r>
          </a:p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закрывающейся крышкой.</a:t>
            </a:r>
          </a:p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Не рекомендуется использовать для сбора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биопсийного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материала</a:t>
            </a:r>
          </a:p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флаконы от медикаментов и прочую подручную посуду.</a:t>
            </a:r>
          </a:p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8D6467-95D2-D467-9287-5916E82C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3591575"/>
            <a:ext cx="3161919" cy="23714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665625-CD34-1456-CFD3-97BB2477E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362" y="3591575"/>
            <a:ext cx="3166986" cy="23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1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6D61950-EB24-CE6E-4CDF-D7D6F5A6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77B64C-9E07-D9BF-7A92-4492EBCF0E98}"/>
              </a:ext>
            </a:extLst>
          </p:cNvPr>
          <p:cNvSpPr txBox="1"/>
          <p:nvPr/>
        </p:nvSpPr>
        <p:spPr>
          <a:xfrm>
            <a:off x="3906480" y="1779273"/>
            <a:ext cx="54661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 </a:t>
            </a:r>
            <a:r>
              <a:rPr lang="ru-RU" sz="1800" b="1" dirty="0"/>
              <a:t>3</a:t>
            </a:r>
            <a:r>
              <a:rPr lang="ru-RU" sz="1800" dirty="0"/>
              <a:t>            Выбрать контейнеры подходящего типа. Следует руководствоваться  общим правилом : объём фиксирующей жидкости должен превышать объём погружённого в неё биоматериала в 20 раз. </a:t>
            </a:r>
          </a:p>
          <a:p>
            <a:r>
              <a:rPr lang="ru-RU" sz="1800" dirty="0"/>
              <a:t> </a:t>
            </a:r>
          </a:p>
          <a:p>
            <a:r>
              <a:rPr lang="ru-RU" sz="1800" b="1" dirty="0"/>
              <a:t>4</a:t>
            </a:r>
            <a:r>
              <a:rPr lang="ru-RU" sz="1800" dirty="0"/>
              <a:t>	Поместить биоматериал во флакон с  фиксирующей жидкостью, плотно закрыть крышку. В случае, если цвет фиксатора изменяется после погружения в него кусочков ткани, фиксатор нужно сменить.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199D0B-E516-6F54-77BB-840AC2A7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69" y="1517904"/>
            <a:ext cx="2727127" cy="363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11F6E9-45A8-8135-9729-61FF2FC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64A37-D6C9-355B-B02D-636D1ABCB8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algn="ctr"/>
            <a:r>
              <a:rPr lang="ru-RU" dirty="0"/>
              <a:t>Правила выбора контейнеров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7ECB85B-74EA-7F14-482A-9399228B8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77320"/>
              </p:ext>
            </p:extLst>
          </p:nvPr>
        </p:nvGraphicFramePr>
        <p:xfrm>
          <a:off x="2112264" y="836170"/>
          <a:ext cx="8558784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928">
                  <a:extLst>
                    <a:ext uri="{9D8B030D-6E8A-4147-A177-3AD203B41FA5}">
                      <a16:colId xmlns:a16="http://schemas.microsoft.com/office/drawing/2014/main" val="115034124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1293121219"/>
                    </a:ext>
                  </a:extLst>
                </a:gridCol>
                <a:gridCol w="2852928">
                  <a:extLst>
                    <a:ext uri="{9D8B030D-6E8A-4147-A177-3AD203B41FA5}">
                      <a16:colId xmlns:a16="http://schemas.microsoft.com/office/drawing/2014/main" val="2440357205"/>
                    </a:ext>
                  </a:extLst>
                </a:gridCol>
              </a:tblGrid>
              <a:tr h="1053838">
                <a:tc>
                  <a:txBody>
                    <a:bodyPr/>
                    <a:lstStyle/>
                    <a:p>
                      <a:r>
                        <a:rPr lang="ru-RU" dirty="0"/>
                        <a:t>Тип (объем) контейнера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Объем фиксирующей жидкости, не более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Объем тканевого материала, не более (куб. см.)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99951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05868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292966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811805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01149"/>
                  </a:ext>
                </a:extLst>
              </a:tr>
              <a:tr h="3242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79962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6FC78D-001C-BA0A-C6A8-61A5995D9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265" y="3853690"/>
            <a:ext cx="6089904" cy="231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F88070-34A1-E09B-71AE-FAA609E0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CBF87-70F0-B56A-CBB6-669ECC6CEF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465326"/>
            <a:ext cx="10802938" cy="6159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Фиксирующий раствор</a:t>
            </a:r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38B5D-95AB-3CC8-7A2D-AE49BE95522F}"/>
              </a:ext>
            </a:extLst>
          </p:cNvPr>
          <p:cNvSpPr txBox="1"/>
          <p:nvPr/>
        </p:nvSpPr>
        <p:spPr>
          <a:xfrm>
            <a:off x="1517904" y="3000789"/>
            <a:ext cx="4114800" cy="2115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Для консервации </a:t>
            </a:r>
            <a:r>
              <a:rPr lang="ru-RU" sz="1800" dirty="0" err="1"/>
              <a:t>биопсийного</a:t>
            </a:r>
            <a:r>
              <a:rPr lang="ru-RU" sz="1800" dirty="0"/>
              <a:t> (операционного) материала используется</a:t>
            </a:r>
          </a:p>
          <a:p>
            <a:r>
              <a:rPr lang="ru-RU" sz="1800" u="sng" dirty="0">
                <a:highlight>
                  <a:srgbClr val="FFFFFF"/>
                </a:highlight>
              </a:rPr>
              <a:t>универсальный стандартный метод фиксации в 10% растворе нейтрального формалина.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4E2F42-5C7B-373D-CE6B-B23E28E5E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129" y="1005803"/>
            <a:ext cx="4327370" cy="1792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55B1E3-936A-E5B5-ACF7-27F8F0794810}"/>
              </a:ext>
            </a:extLst>
          </p:cNvPr>
          <p:cNvSpPr txBox="1"/>
          <p:nvPr/>
        </p:nvSpPr>
        <p:spPr>
          <a:xfrm>
            <a:off x="5609428" y="3000789"/>
            <a:ext cx="58388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NB!</a:t>
            </a:r>
            <a:r>
              <a:rPr lang="en-US" sz="1800" dirty="0"/>
              <a:t> </a:t>
            </a:r>
            <a:r>
              <a:rPr lang="ru-RU" sz="1800" dirty="0"/>
              <a:t>Запрещается использовать для консервации </a:t>
            </a:r>
            <a:r>
              <a:rPr lang="ru-RU" sz="1800" dirty="0" err="1"/>
              <a:t>биопсийного</a:t>
            </a:r>
            <a:r>
              <a:rPr lang="ru-RU" sz="1800" dirty="0"/>
              <a:t> (операционного) материала иных жидкостей, наличествующих в операционных, манипуляционных, смотровых, эндоскопических, гинекологических, хирургических, пункционных отделений (кабинетов) медицинских организаций – таких как спирт этиловый 70%, спирт этиловый 95%, кислота уксусная 3%, перекись водорода 3%, натрий хлорид 0,9%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1686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ЦАК">
      <a:dk1>
        <a:srgbClr val="262626"/>
      </a:dk1>
      <a:lt1>
        <a:srgbClr val="FFFFFF"/>
      </a:lt1>
      <a:dk2>
        <a:srgbClr val="037058"/>
      </a:dk2>
      <a:lt2>
        <a:srgbClr val="FFFFFF"/>
      </a:lt2>
      <a:accent1>
        <a:srgbClr val="049274"/>
      </a:accent1>
      <a:accent2>
        <a:srgbClr val="73160E"/>
      </a:accent2>
      <a:accent3>
        <a:srgbClr val="AC997B"/>
      </a:accent3>
      <a:accent4>
        <a:srgbClr val="3E5845"/>
      </a:accent4>
      <a:accent5>
        <a:srgbClr val="5A9658"/>
      </a:accent5>
      <a:accent6>
        <a:srgbClr val="BF7252"/>
      </a:accent6>
      <a:hlink>
        <a:srgbClr val="5B9BD5"/>
      </a:hlink>
      <a:folHlink>
        <a:srgbClr val="3F7644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ы 2" id="{879E7D46-3386-49B1-80AE-7BBECC3DB1B9}" vid="{C3F7F718-224D-48F3-BE54-E5B204281B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5501</TotalTime>
  <Words>976</Words>
  <Application>Microsoft Office PowerPoint</Application>
  <PresentationFormat>Произвольный</PresentationFormat>
  <Paragraphs>155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Roboto</vt:lpstr>
      <vt:lpstr>Times New Roman</vt:lpstr>
      <vt:lpstr>Wingdings</vt:lpstr>
      <vt:lpstr>Тема Office</vt:lpstr>
      <vt:lpstr>Организация долабораторного этапа работы с материалом для прижизненных патолого-анатомических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FNU LNU</dc:creator>
  <cp:lastModifiedBy>Ольга Павловна Метальникова</cp:lastModifiedBy>
  <cp:revision>330</cp:revision>
  <dcterms:created xsi:type="dcterms:W3CDTF">2022-04-21T18:47:23Z</dcterms:created>
  <dcterms:modified xsi:type="dcterms:W3CDTF">2026-05-07T05:41:43Z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2022-04-21T18:47:24Z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bc490949-9194-4f71-8c03-5cb213a290c1</vt:lpwstr>
  </property>
  <property fmtid="{D5CDD505-2E9C-101B-9397-08002B2CF9AE}" pid="7" name="MSIP_Label_defa4170-0d19-0005-0004-bc88714345d2_ActionId">
    <vt:lpwstr>31eb3b99-3f0e-4b6b-ad90-3a777cb4b1af</vt:lpwstr>
  </property>
  <property fmtid="{D5CDD505-2E9C-101B-9397-08002B2CF9AE}" pid="8" name="MSIP_Label_defa4170-0d19-0005-0004-bc88714345d2_ContentBits">
    <vt:lpwstr>0</vt:lpwstr>
  </property>
</Properties>
</file>