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olors12.xml" ContentType="application/vnd.ms-office.chartcolorstyl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style9.xml" ContentType="application/vnd.ms-office.chartstyle+xml"/>
  <Override PartName="/ppt/charts/chart3.xml" ContentType="application/vnd.openxmlformats-officedocument.drawingml.chart+xml"/>
  <Default Extension="xlsx" ContentType="application/vnd.openxmlformats-officedocument.spreadsheetml.sheet"/>
  <Override PartName="/ppt/charts/style5.xml" ContentType="application/vnd.ms-office.chartstyl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charts/style12.xml" ContentType="application/vnd.ms-office.chart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charts/colors1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Default Extension="wdp" ContentType="image/vnd.ms-photo"/>
  <Override PartName="/ppt/charts/colors1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tiff" ContentType="image/tiff"/>
  <Override PartName="/ppt/charts/style8.xml" ContentType="application/vnd.ms-office.chartstyl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chartEx1.xml" ContentType="application/vnd.ms-office.chartex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charts/colors8.xml" ContentType="application/vnd.ms-office.chartcolor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charts/style13.xml" ContentType="application/vnd.ms-office.chart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ommentAuthors.xml" ContentType="application/vnd.openxmlformats-officedocument.presentationml.commentAuthors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charts/colors9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77"/>
  </p:notesMasterIdLst>
  <p:sldIdLst>
    <p:sldId id="257" r:id="rId2"/>
    <p:sldId id="258" r:id="rId3"/>
    <p:sldId id="276" r:id="rId4"/>
    <p:sldId id="277" r:id="rId5"/>
    <p:sldId id="265" r:id="rId6"/>
    <p:sldId id="275" r:id="rId7"/>
    <p:sldId id="427" r:id="rId8"/>
    <p:sldId id="461" r:id="rId9"/>
    <p:sldId id="435" r:id="rId10"/>
    <p:sldId id="436" r:id="rId11"/>
    <p:sldId id="437" r:id="rId12"/>
    <p:sldId id="283" r:id="rId13"/>
    <p:sldId id="260" r:id="rId14"/>
    <p:sldId id="262" r:id="rId15"/>
    <p:sldId id="462" r:id="rId16"/>
    <p:sldId id="393" r:id="rId17"/>
    <p:sldId id="401" r:id="rId18"/>
    <p:sldId id="402" r:id="rId19"/>
    <p:sldId id="403" r:id="rId20"/>
    <p:sldId id="404" r:id="rId21"/>
    <p:sldId id="406" r:id="rId22"/>
    <p:sldId id="351" r:id="rId23"/>
    <p:sldId id="352" r:id="rId24"/>
    <p:sldId id="407" r:id="rId25"/>
    <p:sldId id="408" r:id="rId26"/>
    <p:sldId id="355" r:id="rId27"/>
    <p:sldId id="358" r:id="rId28"/>
    <p:sldId id="320" r:id="rId29"/>
    <p:sldId id="395" r:id="rId30"/>
    <p:sldId id="397" r:id="rId31"/>
    <p:sldId id="337" r:id="rId32"/>
    <p:sldId id="338" r:id="rId33"/>
    <p:sldId id="339" r:id="rId34"/>
    <p:sldId id="316" r:id="rId35"/>
    <p:sldId id="288" r:id="rId36"/>
    <p:sldId id="289" r:id="rId37"/>
    <p:sldId id="290" r:id="rId38"/>
    <p:sldId id="294" r:id="rId39"/>
    <p:sldId id="295" r:id="rId40"/>
    <p:sldId id="314" r:id="rId41"/>
    <p:sldId id="292" r:id="rId42"/>
    <p:sldId id="300" r:id="rId43"/>
    <p:sldId id="293" r:id="rId44"/>
    <p:sldId id="313" r:id="rId45"/>
    <p:sldId id="305" r:id="rId46"/>
    <p:sldId id="298" r:id="rId47"/>
    <p:sldId id="446" r:id="rId48"/>
    <p:sldId id="451" r:id="rId49"/>
    <p:sldId id="452" r:id="rId50"/>
    <p:sldId id="454" r:id="rId51"/>
    <p:sldId id="455" r:id="rId52"/>
    <p:sldId id="456" r:id="rId53"/>
    <p:sldId id="317" r:id="rId54"/>
    <p:sldId id="363" r:id="rId55"/>
    <p:sldId id="365" r:id="rId56"/>
    <p:sldId id="369" r:id="rId57"/>
    <p:sldId id="371" r:id="rId58"/>
    <p:sldId id="368" r:id="rId59"/>
    <p:sldId id="318" r:id="rId60"/>
    <p:sldId id="382" r:id="rId61"/>
    <p:sldId id="383" r:id="rId62"/>
    <p:sldId id="384" r:id="rId63"/>
    <p:sldId id="386" r:id="rId64"/>
    <p:sldId id="390" r:id="rId65"/>
    <p:sldId id="398" r:id="rId66"/>
    <p:sldId id="417" r:id="rId67"/>
    <p:sldId id="267" r:id="rId68"/>
    <p:sldId id="319" r:id="rId69"/>
    <p:sldId id="466" r:id="rId70"/>
    <p:sldId id="303" r:id="rId71"/>
    <p:sldId id="353" r:id="rId72"/>
    <p:sldId id="344" r:id="rId73"/>
    <p:sldId id="345" r:id="rId74"/>
    <p:sldId id="346" r:id="rId75"/>
    <p:sldId id="335" r:id="rId7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43E51AA6-2282-40BB-BE14-A1810FC1B448}">
          <p14:sldIdLst>
            <p14:sldId id="257"/>
            <p14:sldId id="256"/>
          </p14:sldIdLst>
        </p14:section>
        <p14:section name="Отчет медико-генетических консультаций" id="{2CEA68FE-57DA-49B2-B22A-44CD6856D768}">
          <p14:sldIdLst>
            <p14:sldId id="258"/>
            <p14:sldId id="268"/>
            <p14:sldId id="459"/>
            <p14:sldId id="266"/>
            <p14:sldId id="281"/>
            <p14:sldId id="270"/>
            <p14:sldId id="276"/>
            <p14:sldId id="277"/>
            <p14:sldId id="265"/>
            <p14:sldId id="275"/>
            <p14:sldId id="274"/>
          </p14:sldIdLst>
        </p14:section>
        <p14:section name="Отчет краевого амбулаторно эндокринологического центра" id="{39B369BE-17A5-49DE-9826-73BAEEE9975C}">
          <p14:sldIdLst>
            <p14:sldId id="427"/>
            <p14:sldId id="428"/>
            <p14:sldId id="429"/>
            <p14:sldId id="286"/>
            <p14:sldId id="287"/>
            <p14:sldId id="431"/>
            <p14:sldId id="460"/>
            <p14:sldId id="461"/>
            <p14:sldId id="433"/>
            <p14:sldId id="434"/>
            <p14:sldId id="435"/>
            <p14:sldId id="436"/>
            <p14:sldId id="437"/>
            <p14:sldId id="439"/>
            <p14:sldId id="440"/>
            <p14:sldId id="441"/>
            <p14:sldId id="442"/>
            <p14:sldId id="444"/>
            <p14:sldId id="445"/>
          </p14:sldIdLst>
        </p14:section>
        <p14:section name="Отчет лаборатории цитоморфологических исследований" id="{4A7441D0-A250-41E7-B783-7D218D0A09C6}">
          <p14:sldIdLst>
            <p14:sldId id="283"/>
            <p14:sldId id="263"/>
            <p14:sldId id="260"/>
            <p14:sldId id="261"/>
            <p14:sldId id="262"/>
            <p14:sldId id="462"/>
            <p14:sldId id="463"/>
          </p14:sldIdLst>
        </p14:section>
        <p14:section name="Отчет лаборатории микробиологических исследований" id="{B657D1D4-3CC4-4E09-946A-1AECB7B22F52}">
          <p14:sldIdLst>
            <p14:sldId id="393"/>
            <p14:sldId id="464"/>
            <p14:sldId id="400"/>
            <p14:sldId id="401"/>
            <p14:sldId id="402"/>
            <p14:sldId id="403"/>
            <p14:sldId id="404"/>
            <p14:sldId id="405"/>
            <p14:sldId id="406"/>
            <p14:sldId id="351"/>
            <p14:sldId id="352"/>
            <p14:sldId id="407"/>
            <p14:sldId id="408"/>
            <p14:sldId id="355"/>
            <p14:sldId id="357"/>
            <p14:sldId id="358"/>
            <p14:sldId id="359"/>
          </p14:sldIdLst>
        </p14:section>
        <p14:section name="Отчет клинико-диагностической лаборатории" id="{972C0B8B-A4C3-4FDF-B4C3-D5F828E35647}">
          <p14:sldIdLst>
            <p14:sldId id="320"/>
            <p14:sldId id="394"/>
            <p14:sldId id="395"/>
            <p14:sldId id="396"/>
            <p14:sldId id="397"/>
            <p14:sldId id="336"/>
            <p14:sldId id="343"/>
            <p14:sldId id="340"/>
            <p14:sldId id="342"/>
            <p14:sldId id="334"/>
            <p14:sldId id="337"/>
            <p14:sldId id="338"/>
            <p14:sldId id="339"/>
          </p14:sldIdLst>
        </p14:section>
        <p14:section name="Отчет консультативно-поликлинического отделения" id="{8D6BA73F-2B03-4C44-800C-F58B6AA042C1}">
          <p14:sldIdLst>
            <p14:sldId id="316"/>
            <p14:sldId id="288"/>
            <p14:sldId id="289"/>
            <p14:sldId id="290"/>
            <p14:sldId id="291"/>
            <p14:sldId id="294"/>
            <p14:sldId id="295"/>
            <p14:sldId id="296"/>
            <p14:sldId id="301"/>
            <p14:sldId id="314"/>
            <p14:sldId id="292"/>
            <p14:sldId id="300"/>
            <p14:sldId id="293"/>
            <p14:sldId id="313"/>
            <p14:sldId id="305"/>
            <p14:sldId id="302"/>
            <p14:sldId id="315"/>
            <p14:sldId id="298"/>
          </p14:sldIdLst>
        </p14:section>
        <p14:section name="Отчет отделения дневного стационара" id="{71610827-6E8A-4D65-8276-93583524150F}">
          <p14:sldIdLst>
            <p14:sldId id="446"/>
            <p14:sldId id="447"/>
            <p14:sldId id="328"/>
            <p14:sldId id="327"/>
            <p14:sldId id="448"/>
            <p14:sldId id="449"/>
            <p14:sldId id="450"/>
            <p14:sldId id="331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329"/>
          </p14:sldIdLst>
        </p14:section>
        <p14:section name="Отчет отделения эндоскопии" id="{9C7D85E3-8395-4740-A2A6-64DF74554720}">
          <p14:sldIdLst>
            <p14:sldId id="317"/>
            <p14:sldId id="360"/>
            <p14:sldId id="362"/>
            <p14:sldId id="361"/>
            <p14:sldId id="363"/>
            <p14:sldId id="375"/>
            <p14:sldId id="364"/>
            <p14:sldId id="378"/>
            <p14:sldId id="366"/>
            <p14:sldId id="365"/>
            <p14:sldId id="369"/>
            <p14:sldId id="367"/>
            <p14:sldId id="371"/>
            <p14:sldId id="368"/>
            <p14:sldId id="372"/>
          </p14:sldIdLst>
        </p14:section>
        <p14:section name="Отчет отделения функциональной диагностики" id="{B76075F6-BCE6-4BC0-815D-87B813A4A1D8}">
          <p14:sldIdLst>
            <p14:sldId id="318"/>
            <p14:sldId id="323"/>
            <p14:sldId id="465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285"/>
            <p14:sldId id="374"/>
          </p14:sldIdLst>
        </p14:section>
        <p14:section name="Отчет отделения лучевой диагностики" id="{20CFF59C-3023-49BB-B4A2-8BBB19E70782}">
          <p14:sldIdLst>
            <p14:sldId id="398"/>
            <p14:sldId id="259"/>
            <p14:sldId id="411"/>
            <p14:sldId id="413"/>
            <p14:sldId id="414"/>
            <p14:sldId id="415"/>
            <p14:sldId id="417"/>
            <p14:sldId id="418"/>
            <p14:sldId id="419"/>
            <p14:sldId id="271"/>
            <p14:sldId id="267"/>
            <p14:sldId id="422"/>
            <p14:sldId id="423"/>
          </p14:sldIdLst>
        </p14:section>
        <p14:section name="Отчет отделения ультразвуковой диагностики" id="{503B22E7-5080-4CA3-88EF-605557A3E21E}">
          <p14:sldIdLst>
            <p14:sldId id="319"/>
            <p14:sldId id="391"/>
            <p14:sldId id="392"/>
            <p14:sldId id="303"/>
            <p14:sldId id="353"/>
            <p14:sldId id="344"/>
            <p14:sldId id="345"/>
            <p14:sldId id="346"/>
            <p14:sldId id="335"/>
            <p14:sldId id="348"/>
            <p14:sldId id="350"/>
            <p14:sldId id="35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NU LNU" initials="FL" lastIdx="2" clrIdx="0">
    <p:extLst>
      <p:ext uri="{19B8F6BF-5375-455C-9EA6-DF929625EA0E}">
        <p15:presenceInfo xmlns="" xmlns:p15="http://schemas.microsoft.com/office/powerpoint/2012/main" userId="S::power.po1nt@pr2n.onmicrosoft.com::d86a8ea9-e251-48c0-989d-7060ffb990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87665"/>
    <a:srgbClr val="FD5151"/>
    <a:srgbClr val="E1EBE6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1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-1368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Office_Excel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nikolaeva\Desktop\&#1062;&#1077;&#1085;&#1090;&#1088;%20&#1086;&#1093;&#1088;&#1072;&#1085;&#1099;%20&#1089;&#1077;&#1084;&#1100;&#1080;\&#1054;&#1090;&#1095;&#1077;&#1090;\&#1051;&#1080;&#1089;&#1090;%20Microsoft%20Excel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nikolaeva\Desktop\&#1062;&#1077;&#1085;&#1090;&#1088;%20&#1086;&#1093;&#1088;&#1072;&#1085;&#1099;%20&#1089;&#1077;&#1084;&#1100;&#1080;\&#1054;&#1090;&#1095;&#1077;&#1090;\&#1051;&#1080;&#1089;&#1090;%20Microsoft%20Excel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nikolaeva\Desktop\&#1062;&#1077;&#1085;&#1090;&#1088;%20&#1086;&#1093;&#1088;&#1072;&#1085;&#1099;%20&#1089;&#1077;&#1084;&#1100;&#1080;\&#1054;&#1090;&#1095;&#1077;&#1090;\&#1051;&#1080;&#1089;&#1090;%20Microsoft%20Excel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nikolaeva\Desktop\&#1062;&#1077;&#1085;&#1090;&#1088;%20&#1086;&#1093;&#1088;&#1072;&#1085;&#1099;%20&#1089;&#1077;&#1084;&#1100;&#1080;\&#1054;&#1090;&#1095;&#1077;&#1090;\&#1051;&#1080;&#1089;&#1090;%20Microsoft%20Excel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_____Microsoft_Office_Excel10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_____Microsoft_Office_Excel11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60;&#1077;&#1076;&#1102;&#1085;&#1080;&#1085;&#1072;%20&#1053;%20&#1043;\Desktop\&#1086;&#1090;&#1095;&#1077;&#1090;%20&#1060;&#1044;%2023\&#1072;&#1087;&#1087;&#1072;&#1088;&#1072;&#1090;&#1091;&#1088;&#1072;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file:///C:\Users\&#1060;&#1077;&#1076;&#1102;&#1085;&#1080;&#1085;&#1072;%20&#1053;%20&#1043;\Desktop\&#1086;&#1090;&#1095;&#1077;&#1090;%20&#1060;&#1044;%2023\&#1072;&#1087;&#1087;&#1072;&#1088;&#1072;&#1090;&#1091;&#1088;&#1072;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60;&#1077;&#1076;&#1102;&#1085;&#1080;&#1085;&#1072;%20&#1053;%20&#1043;\Desktop\&#1086;&#1090;&#1095;&#1077;&#1090;%20&#1060;&#1044;%2023\&#1072;&#1087;&#1087;&#1072;&#1088;&#1072;&#1090;&#1091;&#1088;&#1072;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60;&#1077;&#1076;&#1102;&#1085;&#1080;&#1085;&#1072;%20&#1053;%20&#1043;\Desktop\&#1086;&#1090;&#1095;&#1077;&#1090;%20&#1060;&#1044;%2023\&#1072;&#1087;&#1087;&#1072;&#1088;&#1072;&#1090;&#1091;&#1088;&#1072;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60;&#1077;&#1076;&#1102;&#1085;&#1080;&#1085;&#1072;%20&#1053;%20&#1043;\Desktop\&#1086;&#1090;&#1095;&#1077;&#1090;%20&#1060;&#1044;%2023\&#1072;&#1087;&#1087;&#1072;&#1088;&#1072;&#1090;&#1091;&#1088;&#1072;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6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7.xlsx"/><Relationship Id="rId4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C:\Users\Marina\Desktop\&#1062;&#1077;&#1085;&#1090;&#1088;%20&#1086;&#1093;&#1088;&#1072;&#1085;&#1099;%20&#1088;&#1077;&#1087;&#1088;&#1086;&#1076;&#1091;&#1082;&#1090;&#1080;&#1074;&#1085;&#1086;&#1075;&#1086;%20&#1079;&#1076;&#1086;&#1088;&#1086;&#1074;&#1100;&#1103;\&#1054;&#1090;&#1095;&#1077;&#1090;_2020-2022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20" b="0" i="0" u="none" strike="noStrike" kern="1200" spc="0" baseline="0">
                <a:solidFill>
                  <a:srgbClr val="262626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rgbClr val="287665"/>
                </a:solidFill>
                <a:effectLst/>
                <a:latin typeface="+mj-lt"/>
              </a:rPr>
              <a:t>Посещения медико-генетической консультации</a:t>
            </a:r>
          </a:p>
        </c:rich>
      </c:tx>
      <c:layout>
        <c:manualLayout>
          <c:xMode val="edge"/>
          <c:yMode val="edge"/>
          <c:x val="0.21244688286705765"/>
          <c:y val="3.4115138592750581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9757841542391914E-2"/>
          <c:y val="0.18982086194449574"/>
          <c:w val="0.89296014745996488"/>
          <c:h val="0.5360171583029733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Лист1!$B$2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rgbClr val="28766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Лист1!$A$3:$A$6</c:f>
              <c:strCache>
                <c:ptCount val="4"/>
                <c:pt idx="0">
                  <c:v>Число посещений, всего</c:v>
                </c:pt>
                <c:pt idx="1">
                  <c:v>Число первичных семей</c:v>
                </c:pt>
                <c:pt idx="2">
                  <c:v>Выявлено врожденных и наследственных заболеваний</c:v>
                </c:pt>
                <c:pt idx="3">
                  <c:v>Число повторных посещений</c:v>
                </c:pt>
              </c:strCache>
            </c:strRef>
          </c:cat>
          <c:val>
            <c:numRef>
              <c:f>Лист1!$B$3:$B$6</c:f>
              <c:numCache>
                <c:formatCode>General</c:formatCode>
                <c:ptCount val="4"/>
                <c:pt idx="0">
                  <c:v>1241</c:v>
                </c:pt>
                <c:pt idx="1">
                  <c:v>869</c:v>
                </c:pt>
                <c:pt idx="2">
                  <c:v>149</c:v>
                </c:pt>
                <c:pt idx="3">
                  <c:v>372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2A-4C4A-9DB4-B771D3D6959B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Лист1!$A$3:$A$6</c:f>
              <c:strCache>
                <c:ptCount val="4"/>
                <c:pt idx="0">
                  <c:v>Число посещений, всего</c:v>
                </c:pt>
                <c:pt idx="1">
                  <c:v>Число первичных семей</c:v>
                </c:pt>
                <c:pt idx="2">
                  <c:v>Выявлено врожденных и наследственных заболеваний</c:v>
                </c:pt>
                <c:pt idx="3">
                  <c:v>Число повторных посещений</c:v>
                </c:pt>
              </c:strCache>
            </c:strRef>
          </c:cat>
          <c:val>
            <c:numRef>
              <c:f>Лист1!$C$3:$C$6</c:f>
              <c:numCache>
                <c:formatCode>General</c:formatCode>
                <c:ptCount val="4"/>
                <c:pt idx="0">
                  <c:v>1915</c:v>
                </c:pt>
                <c:pt idx="1">
                  <c:v>1340</c:v>
                </c:pt>
                <c:pt idx="2">
                  <c:v>183</c:v>
                </c:pt>
                <c:pt idx="3">
                  <c:v>574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62A-4C4A-9DB4-B771D3D6959B}"/>
            </c:ext>
          </c:extLst>
        </c:ser>
        <c:ser>
          <c:idx val="2"/>
          <c:order val="2"/>
          <c:tx>
            <c:strRef>
              <c:f>Лист1!$D$2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Лист1!$A$3:$A$6</c:f>
              <c:strCache>
                <c:ptCount val="4"/>
                <c:pt idx="0">
                  <c:v>Число посещений, всего</c:v>
                </c:pt>
                <c:pt idx="1">
                  <c:v>Число первичных семей</c:v>
                </c:pt>
                <c:pt idx="2">
                  <c:v>Выявлено врожденных и наследственных заболеваний</c:v>
                </c:pt>
                <c:pt idx="3">
                  <c:v>Число повторных посещений</c:v>
                </c:pt>
              </c:strCache>
            </c:strRef>
          </c:cat>
          <c:val>
            <c:numRef>
              <c:f>Лист1!$D$3:$D$6</c:f>
              <c:numCache>
                <c:formatCode>General</c:formatCode>
                <c:ptCount val="4"/>
                <c:pt idx="0">
                  <c:v>2731</c:v>
                </c:pt>
                <c:pt idx="1">
                  <c:v>1911</c:v>
                </c:pt>
                <c:pt idx="2">
                  <c:v>236</c:v>
                </c:pt>
                <c:pt idx="3">
                  <c:v>819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62A-4C4A-9DB4-B771D3D6959B}"/>
            </c:ext>
          </c:extLst>
        </c:ser>
        <c:dLbls>
          <c:showVal val="1"/>
        </c:dLbls>
        <c:gapWidth val="219"/>
        <c:overlap val="-27"/>
        <c:axId val="104941824"/>
        <c:axId val="105721856"/>
      </c:barChart>
      <c:catAx>
        <c:axId val="1049418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721856"/>
        <c:crosses val="autoZero"/>
        <c:auto val="1"/>
        <c:lblAlgn val="ctr"/>
        <c:lblOffset val="100"/>
      </c:catAx>
      <c:valAx>
        <c:axId val="1057218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/>
            </a:pPr>
            <a:endParaRPr lang="ru-RU"/>
          </a:p>
        </c:txPr>
        <c:crossAx val="10494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9834293101422342E-3"/>
          <c:y val="0.93168961809289386"/>
          <c:w val="0.36302292928230873"/>
          <c:h val="5.509452287627049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Лист2!$A$2</c:f>
              <c:strCache>
                <c:ptCount val="1"/>
                <c:pt idx="0">
                  <c:v>Кол-во консультативных посещений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Лист2!$B$1:$D$1</c:f>
              <c:strCache>
                <c:ptCount val="3"/>
                <c:pt idx="0">
                  <c:v>2020г</c:v>
                </c:pt>
                <c:pt idx="1">
                  <c:v>2021г</c:v>
                </c:pt>
                <c:pt idx="2">
                  <c:v>2022г</c:v>
                </c:pt>
              </c:strCache>
            </c:strRef>
          </c:cat>
          <c:val>
            <c:numRef>
              <c:f>Лист2!$B$2:$D$2</c:f>
              <c:numCache>
                <c:formatCode>General</c:formatCode>
                <c:ptCount val="3"/>
                <c:pt idx="0">
                  <c:v>161313</c:v>
                </c:pt>
                <c:pt idx="1">
                  <c:v>208182</c:v>
                </c:pt>
                <c:pt idx="2">
                  <c:v>253414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29-4F52-886F-45057731911D}"/>
            </c:ext>
          </c:extLst>
        </c:ser>
        <c:ser>
          <c:idx val="1"/>
          <c:order val="1"/>
          <c:tx>
            <c:strRef>
              <c:f>Лист2!$A$3</c:f>
              <c:strCache>
                <c:ptCount val="1"/>
                <c:pt idx="0">
                  <c:v>Кол-во пациентов</c:v>
                </c:pt>
              </c:strCache>
            </c:strRef>
          </c:tx>
          <c:spPr>
            <a:solidFill>
              <a:srgbClr val="287665"/>
            </a:solidFill>
            <a:ln>
              <a:noFill/>
            </a:ln>
            <a:effectLst/>
          </c:spPr>
          <c:cat>
            <c:strRef>
              <c:f>Лист2!$B$1:$D$1</c:f>
              <c:strCache>
                <c:ptCount val="3"/>
                <c:pt idx="0">
                  <c:v>2020г</c:v>
                </c:pt>
                <c:pt idx="1">
                  <c:v>2021г</c:v>
                </c:pt>
                <c:pt idx="2">
                  <c:v>2022г</c:v>
                </c:pt>
              </c:strCache>
            </c:strRef>
          </c:cat>
          <c:val>
            <c:numRef>
              <c:f>Лист2!$B$3:$D$3</c:f>
              <c:numCache>
                <c:formatCode>General</c:formatCode>
                <c:ptCount val="3"/>
                <c:pt idx="0">
                  <c:v>134489</c:v>
                </c:pt>
                <c:pt idx="1">
                  <c:v>193471</c:v>
                </c:pt>
                <c:pt idx="2">
                  <c:v>229788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29-4F52-886F-45057731911D}"/>
            </c:ext>
          </c:extLst>
        </c:ser>
        <c:gapWidth val="75"/>
        <c:overlap val="-25"/>
        <c:axId val="161364992"/>
        <c:axId val="161379456"/>
      </c:barChart>
      <c:scatterChart>
        <c:scatterStyle val="lineMarker"/>
        <c:ser>
          <c:idx val="2"/>
          <c:order val="2"/>
          <c:tx>
            <c:strRef>
              <c:f>Лист2!$A$4</c:f>
              <c:strCache>
                <c:ptCount val="1"/>
                <c:pt idx="0">
                  <c:v>Кол-во посещений в день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F2727"/>
              </a:solidFill>
              <a:ln w="44450">
                <a:solidFill>
                  <a:srgbClr val="C00000"/>
                </a:solidFill>
              </a:ln>
              <a:effectLst/>
            </c:spPr>
          </c:marker>
          <c:xVal>
            <c:strRef>
              <c:f>Лист2!$B$1:$D$1</c:f>
              <c:strCache>
                <c:ptCount val="3"/>
                <c:pt idx="0">
                  <c:v>2020г</c:v>
                </c:pt>
                <c:pt idx="1">
                  <c:v>2021г</c:v>
                </c:pt>
                <c:pt idx="2">
                  <c:v>2022г</c:v>
                </c:pt>
              </c:strCache>
            </c:strRef>
          </c:xVal>
          <c:yVal>
            <c:numRef>
              <c:f>Лист2!$B$4:$D$4</c:f>
              <c:numCache>
                <c:formatCode>General</c:formatCode>
                <c:ptCount val="3"/>
                <c:pt idx="0">
                  <c:v>542.29999999999995</c:v>
                </c:pt>
                <c:pt idx="1">
                  <c:v>783.3</c:v>
                </c:pt>
                <c:pt idx="2">
                  <c:v>930.3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F529-4F52-886F-45057731911D}"/>
            </c:ext>
          </c:extLst>
        </c:ser>
        <c:axId val="161382784"/>
        <c:axId val="161380992"/>
      </c:scatterChart>
      <c:catAx>
        <c:axId val="1613649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379456"/>
        <c:crosses val="autoZero"/>
        <c:auto val="1"/>
        <c:lblAlgn val="ctr"/>
        <c:lblOffset val="100"/>
      </c:catAx>
      <c:valAx>
        <c:axId val="16137945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364992"/>
        <c:crosses val="autoZero"/>
        <c:crossBetween val="between"/>
      </c:valAx>
      <c:valAx>
        <c:axId val="161380992"/>
        <c:scaling>
          <c:orientation val="minMax"/>
        </c:scaling>
        <c:axPos val="r"/>
        <c:numFmt formatCode="General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382784"/>
        <c:crosses val="max"/>
        <c:crossBetween val="midCat"/>
      </c:valAx>
      <c:valAx>
        <c:axId val="161382784"/>
        <c:scaling>
          <c:orientation val="minMax"/>
        </c:scaling>
        <c:delete val="1"/>
        <c:axPos val="t"/>
        <c:tickLblPos val="none"/>
        <c:crossAx val="161380992"/>
        <c:crosses val="max"/>
        <c:crossBetween val="midCat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Лист2!$A$17</c:f>
              <c:strCache>
                <c:ptCount val="1"/>
                <c:pt idx="0">
                  <c:v>2020г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(Лист2!$D$15,Лист2!$F$15,Лист2!$H$15)</c:f>
              <c:strCache>
                <c:ptCount val="3"/>
                <c:pt idx="0">
                  <c:v>ОМС      </c:v>
                </c:pt>
                <c:pt idx="1">
                  <c:v>Наличный расчет     </c:v>
                </c:pt>
                <c:pt idx="2">
                  <c:v>Договор         </c:v>
                </c:pt>
              </c:strCache>
            </c:strRef>
          </c:cat>
          <c:val>
            <c:numRef>
              <c:f>(Лист2!$D$17,Лист2!$F$17,Лист2!$H$17)</c:f>
              <c:numCache>
                <c:formatCode>General</c:formatCode>
                <c:ptCount val="3"/>
                <c:pt idx="0">
                  <c:v>73.400000000000006</c:v>
                </c:pt>
                <c:pt idx="1">
                  <c:v>20.6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91-4445-AC12-66ED7B2BA9FF}"/>
            </c:ext>
          </c:extLst>
        </c:ser>
        <c:ser>
          <c:idx val="1"/>
          <c:order val="1"/>
          <c:tx>
            <c:strRef>
              <c:f>Лист2!$A$18</c:f>
              <c:strCache>
                <c:ptCount val="1"/>
                <c:pt idx="0">
                  <c:v>2021г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(Лист2!$D$15,Лист2!$F$15,Лист2!$H$15)</c:f>
              <c:strCache>
                <c:ptCount val="3"/>
                <c:pt idx="0">
                  <c:v>ОМС      </c:v>
                </c:pt>
                <c:pt idx="1">
                  <c:v>Наличный расчет     </c:v>
                </c:pt>
                <c:pt idx="2">
                  <c:v>Договор         </c:v>
                </c:pt>
              </c:strCache>
            </c:strRef>
          </c:cat>
          <c:val>
            <c:numRef>
              <c:f>(Лист2!$D$18,Лист2!$F$18,Лист2!$H$18)</c:f>
              <c:numCache>
                <c:formatCode>General</c:formatCode>
                <c:ptCount val="3"/>
                <c:pt idx="0">
                  <c:v>69.2</c:v>
                </c:pt>
                <c:pt idx="1">
                  <c:v>23.7</c:v>
                </c:pt>
                <c:pt idx="2">
                  <c:v>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F91-4445-AC12-66ED7B2BA9FF}"/>
            </c:ext>
          </c:extLst>
        </c:ser>
        <c:ser>
          <c:idx val="2"/>
          <c:order val="2"/>
          <c:tx>
            <c:strRef>
              <c:f>Лист2!$A$19</c:f>
              <c:strCache>
                <c:ptCount val="1"/>
                <c:pt idx="0">
                  <c:v>2022г</c:v>
                </c:pt>
              </c:strCache>
            </c:strRef>
          </c:tx>
          <c:spPr>
            <a:solidFill>
              <a:srgbClr val="28766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287665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(Лист2!$D$15,Лист2!$F$15,Лист2!$H$15)</c:f>
              <c:strCache>
                <c:ptCount val="3"/>
                <c:pt idx="0">
                  <c:v>ОМС      </c:v>
                </c:pt>
                <c:pt idx="1">
                  <c:v>Наличный расчет     </c:v>
                </c:pt>
                <c:pt idx="2">
                  <c:v>Договор         </c:v>
                </c:pt>
              </c:strCache>
            </c:strRef>
          </c:cat>
          <c:val>
            <c:numRef>
              <c:f>(Лист2!$D$19,Лист2!$F$19,Лист2!$H$19)</c:f>
              <c:numCache>
                <c:formatCode>General</c:formatCode>
                <c:ptCount val="3"/>
                <c:pt idx="0">
                  <c:v>74</c:v>
                </c:pt>
                <c:pt idx="1">
                  <c:v>20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91-4445-AC12-66ED7B2BA9FF}"/>
            </c:ext>
          </c:extLst>
        </c:ser>
        <c:dLbls>
          <c:showVal val="1"/>
        </c:dLbls>
        <c:overlap val="-25"/>
        <c:axId val="161440128"/>
        <c:axId val="161441664"/>
      </c:barChart>
      <c:catAx>
        <c:axId val="1614401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441664"/>
        <c:crosses val="autoZero"/>
        <c:auto val="1"/>
        <c:lblAlgn val="ctr"/>
        <c:lblOffset val="100"/>
      </c:catAx>
      <c:valAx>
        <c:axId val="16144166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61440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bar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Лист4!$C$24:$E$24</c:f>
              <c:strCache>
                <c:ptCount val="3"/>
                <c:pt idx="0">
                  <c:v>2020г</c:v>
                </c:pt>
                <c:pt idx="1">
                  <c:v>2021г</c:v>
                </c:pt>
                <c:pt idx="2">
                  <c:v>2022г</c:v>
                </c:pt>
              </c:strCache>
            </c:strRef>
          </c:cat>
          <c:val>
            <c:numRef>
              <c:f>Лист4!$C$25:$E$25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C5-45A7-B3AD-C3577737EDF5}"/>
            </c:ext>
          </c:extLst>
        </c:ser>
        <c:ser>
          <c:idx val="1"/>
          <c:order val="1"/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Лист4!$C$24:$E$24</c:f>
              <c:strCache>
                <c:ptCount val="3"/>
                <c:pt idx="0">
                  <c:v>2020г</c:v>
                </c:pt>
                <c:pt idx="1">
                  <c:v>2021г</c:v>
                </c:pt>
                <c:pt idx="2">
                  <c:v>2022г</c:v>
                </c:pt>
              </c:strCache>
            </c:strRef>
          </c:cat>
          <c:val>
            <c:numRef>
              <c:f>Лист4!$C$40:$E$40</c:f>
              <c:numCache>
                <c:formatCode>General</c:formatCode>
                <c:ptCount val="3"/>
                <c:pt idx="0">
                  <c:v>404</c:v>
                </c:pt>
                <c:pt idx="1">
                  <c:v>609</c:v>
                </c:pt>
                <c:pt idx="2">
                  <c:v>1011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C5-45A7-B3AD-C3577737EDF5}"/>
            </c:ext>
          </c:extLst>
        </c:ser>
        <c:dLbls>
          <c:showVal val="1"/>
        </c:dLbls>
        <c:overlap val="-25"/>
        <c:axId val="106218240"/>
        <c:axId val="106219776"/>
      </c:barChart>
      <c:catAx>
        <c:axId val="106218240"/>
        <c:scaling>
          <c:orientation val="minMax"/>
        </c:scaling>
        <c:axPos val="l"/>
        <c:numFmt formatCode="General" sourceLinked="0"/>
        <c:majorTickMark val="none"/>
        <c:tickLblPos val="nextTo"/>
        <c:crossAx val="106219776"/>
        <c:crosses val="autoZero"/>
        <c:auto val="1"/>
        <c:lblAlgn val="ctr"/>
        <c:lblOffset val="100"/>
      </c:catAx>
      <c:valAx>
        <c:axId val="10621977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062182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Лист4!$C$24</c:f>
              <c:strCache>
                <c:ptCount val="1"/>
                <c:pt idx="0">
                  <c:v>2020г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(Лист4!$B$26,Лист4!$B$32,Лист4!$B$34,Лист4!$B$36,Лист4!$B$38)</c:f>
              <c:strCache>
                <c:ptCount val="5"/>
                <c:pt idx="0">
                  <c:v>Органов пищеварения</c:v>
                </c:pt>
                <c:pt idx="1">
                  <c:v>Женских половых органов</c:v>
                </c:pt>
                <c:pt idx="2">
                  <c:v>Мочевых путей</c:v>
                </c:pt>
                <c:pt idx="3">
                  <c:v>Щитовидной железы и др.эндокринных желез</c:v>
                </c:pt>
                <c:pt idx="4">
                  <c:v>Лимфоидной, кроветворной и родственной им тканей</c:v>
                </c:pt>
              </c:strCache>
            </c:strRef>
          </c:cat>
          <c:val>
            <c:numRef>
              <c:f>(Лист4!$C$26,Лист4!$C$32,Лист4!$C$34,Лист4!$C$36,Лист4!$C$38)</c:f>
              <c:numCache>
                <c:formatCode>General</c:formatCode>
                <c:ptCount val="5"/>
                <c:pt idx="0">
                  <c:v>63</c:v>
                </c:pt>
                <c:pt idx="1">
                  <c:v>19</c:v>
                </c:pt>
                <c:pt idx="2">
                  <c:v>16</c:v>
                </c:pt>
                <c:pt idx="3">
                  <c:v>129</c:v>
                </c:pt>
                <c:pt idx="4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DF-41C5-9E72-F9ABD7F8DDAE}"/>
            </c:ext>
          </c:extLst>
        </c:ser>
        <c:ser>
          <c:idx val="1"/>
          <c:order val="1"/>
          <c:tx>
            <c:strRef>
              <c:f>Лист4!$D$24</c:f>
              <c:strCache>
                <c:ptCount val="1"/>
                <c:pt idx="0">
                  <c:v>2021г</c:v>
                </c:pt>
              </c:strCache>
            </c:strRef>
          </c:tx>
          <c:spPr>
            <a:solidFill>
              <a:srgbClr val="287665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(Лист4!$B$26,Лист4!$B$32,Лист4!$B$34,Лист4!$B$36,Лист4!$B$38)</c:f>
              <c:strCache>
                <c:ptCount val="5"/>
                <c:pt idx="0">
                  <c:v>Органов пищеварения</c:v>
                </c:pt>
                <c:pt idx="1">
                  <c:v>Женских половых органов</c:v>
                </c:pt>
                <c:pt idx="2">
                  <c:v>Мочевых путей</c:v>
                </c:pt>
                <c:pt idx="3">
                  <c:v>Щитовидной железы и др.эндокринных желез</c:v>
                </c:pt>
                <c:pt idx="4">
                  <c:v>Лимфоидной, кроветворной и родственной им тканей</c:v>
                </c:pt>
              </c:strCache>
            </c:strRef>
          </c:cat>
          <c:val>
            <c:numRef>
              <c:f>(Лист4!$D$26,Лист4!$D$32,Лист4!$D$34,Лист4!$D$36,Лист4!$D$38)</c:f>
              <c:numCache>
                <c:formatCode>General</c:formatCode>
                <c:ptCount val="5"/>
                <c:pt idx="0">
                  <c:v>82</c:v>
                </c:pt>
                <c:pt idx="1">
                  <c:v>48</c:v>
                </c:pt>
                <c:pt idx="2">
                  <c:v>25</c:v>
                </c:pt>
                <c:pt idx="3">
                  <c:v>237</c:v>
                </c:pt>
                <c:pt idx="4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6DF-41C5-9E72-F9ABD7F8DDAE}"/>
            </c:ext>
          </c:extLst>
        </c:ser>
        <c:ser>
          <c:idx val="2"/>
          <c:order val="2"/>
          <c:tx>
            <c:strRef>
              <c:f>Лист4!$E$24</c:f>
              <c:strCache>
                <c:ptCount val="1"/>
                <c:pt idx="0">
                  <c:v>2022г</c:v>
                </c:pt>
              </c:strCache>
            </c:strRef>
          </c:tx>
          <c:spPr>
            <a:solidFill>
              <a:schemeClr val="accent2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(Лист4!$B$26,Лист4!$B$32,Лист4!$B$34,Лист4!$B$36,Лист4!$B$38)</c:f>
              <c:strCache>
                <c:ptCount val="5"/>
                <c:pt idx="0">
                  <c:v>Органов пищеварения</c:v>
                </c:pt>
                <c:pt idx="1">
                  <c:v>Женских половых органов</c:v>
                </c:pt>
                <c:pt idx="2">
                  <c:v>Мочевых путей</c:v>
                </c:pt>
                <c:pt idx="3">
                  <c:v>Щитовидной железы и др.эндокринных желез</c:v>
                </c:pt>
                <c:pt idx="4">
                  <c:v>Лимфоидной, кроветворной и родственной им тканей</c:v>
                </c:pt>
              </c:strCache>
            </c:strRef>
          </c:cat>
          <c:val>
            <c:numRef>
              <c:f>(Лист4!$E$26,Лист4!$E$32,Лист4!$E$34,Лист4!$E$36,Лист4!$E$38)</c:f>
              <c:numCache>
                <c:formatCode>General</c:formatCode>
                <c:ptCount val="5"/>
                <c:pt idx="0">
                  <c:v>155</c:v>
                </c:pt>
                <c:pt idx="1">
                  <c:v>60</c:v>
                </c:pt>
                <c:pt idx="2">
                  <c:v>56</c:v>
                </c:pt>
                <c:pt idx="3">
                  <c:v>295</c:v>
                </c:pt>
                <c:pt idx="4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6DF-41C5-9E72-F9ABD7F8DDAE}"/>
            </c:ext>
          </c:extLst>
        </c:ser>
        <c:dLbls>
          <c:showVal val="1"/>
        </c:dLbls>
        <c:overlap val="-25"/>
        <c:axId val="106394752"/>
        <c:axId val="106396288"/>
      </c:barChart>
      <c:catAx>
        <c:axId val="10639475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900">
                <a:solidFill>
                  <a:schemeClr val="tx1"/>
                </a:solidFill>
              </a:defRPr>
            </a:pPr>
            <a:endParaRPr lang="ru-RU"/>
          </a:p>
        </c:txPr>
        <c:crossAx val="106396288"/>
        <c:crosses val="autoZero"/>
        <c:auto val="1"/>
        <c:lblAlgn val="ctr"/>
        <c:lblOffset val="100"/>
      </c:catAx>
      <c:valAx>
        <c:axId val="10639628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639475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1063292088488959"/>
          <c:y val="4.2835585602169657E-2"/>
          <c:w val="0.86448612673415826"/>
          <c:h val="0.69937449915469163"/>
        </c:manualLayout>
      </c:layout>
      <c:bubbleChart>
        <c:ser>
          <c:idx val="0"/>
          <c:order val="0"/>
          <c:tx>
            <c:strRef>
              <c:f>Лист4!$C$1</c:f>
              <c:strCache>
                <c:ptCount val="1"/>
                <c:pt idx="0">
                  <c:v>Ранняя стадия ЗНО молочной железы (I-II)</c:v>
                </c:pt>
              </c:strCache>
            </c:strRef>
          </c:tx>
          <c:spPr>
            <a:ln w="19050"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Лист4!$A$3:$A$5</c:f>
              <c:strCache>
                <c:ptCount val="3"/>
                <c:pt idx="0">
                  <c:v>2020г</c:v>
                </c:pt>
                <c:pt idx="1">
                  <c:v>2021г</c:v>
                </c:pt>
                <c:pt idx="2">
                  <c:v>2022г</c:v>
                </c:pt>
              </c:strCache>
            </c:strRef>
          </c:xVal>
          <c:yVal>
            <c:numRef>
              <c:f>Лист4!$D$3:$D$5</c:f>
              <c:numCache>
                <c:formatCode>General</c:formatCode>
                <c:ptCount val="3"/>
                <c:pt idx="0">
                  <c:v>70</c:v>
                </c:pt>
                <c:pt idx="1">
                  <c:v>78</c:v>
                </c:pt>
                <c:pt idx="2">
                  <c:v>82</c:v>
                </c:pt>
              </c:numCache>
            </c:numRef>
          </c:yVal>
          <c:bubbleSize>
            <c:numLit>
              <c:formatCode>General</c:formatCode>
              <c:ptCount val="3"/>
              <c:pt idx="0">
                <c:v>1</c:v>
              </c:pt>
              <c:pt idx="1">
                <c:v>1</c:v>
              </c:pt>
              <c:pt idx="2">
                <c:v>1</c:v>
              </c:pt>
            </c:numLit>
          </c:bubbleSize>
          <c:extLst xmlns:c16r2="http://schemas.microsoft.com/office/drawing/2015/06/chart">
            <c:ext xmlns:c16="http://schemas.microsoft.com/office/drawing/2014/chart" uri="{C3380CC4-5D6E-409C-BE32-E72D297353CC}">
              <c16:uniqueId val="{00000000-FB81-400C-A2B4-47B521342B41}"/>
            </c:ext>
          </c:extLst>
        </c:ser>
        <c:ser>
          <c:idx val="1"/>
          <c:order val="1"/>
          <c:tx>
            <c:strRef>
              <c:f>Лист4!$E$1</c:f>
              <c:strCache>
                <c:ptCount val="1"/>
                <c:pt idx="0">
                  <c:v>Поздняя стадия ЗНО молочной железы (III-IV)</c:v>
                </c:pt>
              </c:strCache>
            </c:strRef>
          </c:tx>
          <c:spPr>
            <a:ln w="19050">
              <a:noFill/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Лист4!$A$3:$A$5</c:f>
              <c:strCache>
                <c:ptCount val="3"/>
                <c:pt idx="0">
                  <c:v>2020г</c:v>
                </c:pt>
                <c:pt idx="1">
                  <c:v>2021г</c:v>
                </c:pt>
                <c:pt idx="2">
                  <c:v>2022г</c:v>
                </c:pt>
              </c:strCache>
            </c:strRef>
          </c:xVal>
          <c:yVal>
            <c:numRef>
              <c:f>Лист4!$F$3:$F$5</c:f>
              <c:numCache>
                <c:formatCode>General</c:formatCode>
                <c:ptCount val="3"/>
                <c:pt idx="0">
                  <c:v>30</c:v>
                </c:pt>
                <c:pt idx="1">
                  <c:v>22</c:v>
                </c:pt>
                <c:pt idx="2">
                  <c:v>18</c:v>
                </c:pt>
              </c:numCache>
            </c:numRef>
          </c:yVal>
          <c:bubbleSize>
            <c:numLit>
              <c:formatCode>General</c:formatCode>
              <c:ptCount val="3"/>
              <c:pt idx="0">
                <c:v>1</c:v>
              </c:pt>
              <c:pt idx="1">
                <c:v>1</c:v>
              </c:pt>
              <c:pt idx="2">
                <c:v>1</c:v>
              </c:pt>
            </c:numLit>
          </c:bubbleSize>
          <c:extLst xmlns:c16r2="http://schemas.microsoft.com/office/drawing/2015/06/chart">
            <c:ext xmlns:c16="http://schemas.microsoft.com/office/drawing/2014/chart" uri="{C3380CC4-5D6E-409C-BE32-E72D297353CC}">
              <c16:uniqueId val="{00000001-FB81-400C-A2B4-47B521342B41}"/>
            </c:ext>
          </c:extLst>
        </c:ser>
        <c:bubbleScale val="100"/>
        <c:axId val="106456192"/>
        <c:axId val="106457728"/>
      </c:bubbleChart>
      <c:valAx>
        <c:axId val="106456192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06457728"/>
        <c:crosses val="autoZero"/>
        <c:crossBetween val="midCat"/>
      </c:valAx>
      <c:valAx>
        <c:axId val="10645772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106456192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7.9073558724073595E-2"/>
          <c:y val="0.79684232154579204"/>
          <c:w val="0.8984656957331143"/>
          <c:h val="0.1842236672859435"/>
        </c:manualLayout>
      </c:layout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</c:chart>
  <c:txPr>
    <a:bodyPr/>
    <a:lstStyle/>
    <a:p>
      <a:pPr>
        <a:defRPr sz="16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Лист4!$A$3:$A$5</c:f>
              <c:strCache>
                <c:ptCount val="3"/>
                <c:pt idx="0">
                  <c:v>2020г</c:v>
                </c:pt>
                <c:pt idx="1">
                  <c:v>2021г</c:v>
                </c:pt>
                <c:pt idx="2">
                  <c:v>2022г</c:v>
                </c:pt>
              </c:strCache>
            </c:strRef>
          </c:cat>
          <c:val>
            <c:numRef>
              <c:f>Лист4!$C$3:$C$5</c:f>
              <c:numCache>
                <c:formatCode>General</c:formatCode>
                <c:ptCount val="3"/>
                <c:pt idx="0">
                  <c:v>62</c:v>
                </c:pt>
                <c:pt idx="1">
                  <c:v>83</c:v>
                </c:pt>
                <c:pt idx="2">
                  <c:v>233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B4-439A-ACE9-98752DE55ED9}"/>
            </c:ext>
          </c:extLst>
        </c:ser>
        <c:dLbls>
          <c:showVal val="1"/>
        </c:dLbls>
        <c:overlap val="-25"/>
        <c:axId val="108010880"/>
        <c:axId val="108016768"/>
      </c:barChart>
      <c:catAx>
        <c:axId val="10801088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08016768"/>
        <c:crosses val="autoZero"/>
        <c:auto val="1"/>
        <c:lblAlgn val="ctr"/>
        <c:lblOffset val="100"/>
      </c:catAx>
      <c:valAx>
        <c:axId val="10801676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80108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483099976294815"/>
          <c:y val="4.0706242833723101E-3"/>
          <c:w val="0.74789832669114731"/>
          <c:h val="0.9951048225370370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B6-4314-90FC-3FC0D0FFDABE}"/>
              </c:ext>
            </c:extLst>
          </c:dPt>
          <c:dPt>
            <c:idx val="1"/>
            <c:spPr>
              <a:solidFill>
                <a:srgbClr val="28766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B6-4314-90FC-3FC0D0FFDABE}"/>
              </c:ext>
            </c:extLst>
          </c:dPt>
          <c:dPt>
            <c:idx val="2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B6-4314-90FC-3FC0D0FFDABE}"/>
              </c:ext>
            </c:extLst>
          </c:dPt>
          <c:dLbls>
            <c:dLbl>
              <c:idx val="0"/>
              <c:layout>
                <c:manualLayout>
                  <c:x val="-0.21732531134848029"/>
                  <c:y val="0.21247085206492491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208501767088366"/>
                      <c:h val="0.324528139946786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A5B6-4314-90FC-3FC0D0FFDABE}"/>
                </c:ext>
              </c:extLst>
            </c:dLbl>
            <c:dLbl>
              <c:idx val="1"/>
              <c:layout>
                <c:manualLayout>
                  <c:x val="-8.4066932354185768E-3"/>
                  <c:y val="-0.11307599231371258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0447128811317936"/>
                      <c:h val="0.1963223803567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5B6-4314-90FC-3FC0D0FFDABE}"/>
                </c:ext>
              </c:extLst>
            </c:dLbl>
            <c:dLbl>
              <c:idx val="2"/>
              <c:layout>
                <c:manualLayout>
                  <c:x val="0.22162611365345167"/>
                  <c:y val="0.16080473936604997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B6-4314-90FC-3FC0D0FFDA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Заболевания матки и патология эндометрия</c:v>
                </c:pt>
                <c:pt idx="1">
                  <c:v>НМФ и периклимактерий</c:v>
                </c:pt>
                <c:pt idx="2">
                  <c:v>Патология шейки матки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33.300000000000004</c:v>
                </c:pt>
                <c:pt idx="1">
                  <c:v>33.300000000000004</c:v>
                </c:pt>
                <c:pt idx="2">
                  <c:v>33.300000000000004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B6-4314-90FC-3FC0D0FFDABE}"/>
            </c:ext>
          </c:extLst>
        </c:ser>
        <c:dLbls>
          <c:showCatName val="1"/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6149058320687196"/>
          <c:y val="8.2455317959054546E-4"/>
          <c:w val="0.74789832669114731"/>
          <c:h val="0.9951048225370370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49-4A69-8D49-C0D14306BCEA}"/>
              </c:ext>
            </c:extLst>
          </c:dPt>
          <c:dPt>
            <c:idx val="1"/>
            <c:spPr>
              <a:solidFill>
                <a:srgbClr val="28766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449-4A69-8D49-C0D14306BCEA}"/>
              </c:ext>
            </c:extLst>
          </c:dPt>
          <c:dPt>
            <c:idx val="2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449-4A69-8D49-C0D14306BCEA}"/>
              </c:ext>
            </c:extLst>
          </c:dPt>
          <c:dPt>
            <c:idx val="3"/>
            <c:explosion val="17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449-4A69-8D49-C0D14306BCEA}"/>
              </c:ext>
            </c:extLst>
          </c:dPt>
          <c:dLbls>
            <c:dLbl>
              <c:idx val="0"/>
              <c:layout>
                <c:manualLayout>
                  <c:x val="0.17967570022640983"/>
                  <c:y val="0.10859646311537309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8834272555475077"/>
                      <c:h val="0.242968264371672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49-4A69-8D49-C0D14306BCEA}"/>
                </c:ext>
              </c:extLst>
            </c:dLbl>
            <c:dLbl>
              <c:idx val="1"/>
              <c:layout>
                <c:manualLayout>
                  <c:x val="-4.1897380793989497E-2"/>
                  <c:y val="-7.7369210172113484E-2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0447128811317936"/>
                      <c:h val="0.19632238035672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449-4A69-8D49-C0D14306BCEA}"/>
                </c:ext>
              </c:extLst>
            </c:dLbl>
            <c:dLbl>
              <c:idx val="2"/>
              <c:layout>
                <c:manualLayout>
                  <c:x val="0.19260070434321505"/>
                  <c:y val="-0.13308891525505162"/>
                </c:manualLayout>
              </c:layout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49-4A69-8D49-C0D14306BCEA}"/>
                </c:ext>
              </c:extLst>
            </c:dLbl>
            <c:dLbl>
              <c:idx val="3"/>
              <c:layout>
                <c:manualLayout>
                  <c:x val="2.8400279698199684E-3"/>
                  <c:y val="-0.246982683509801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627979032921329"/>
                      <c:h val="0.243455274403168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449-4A69-8D49-C0D14306BC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Заболевания матки и патология эндометрия</c:v>
                </c:pt>
                <c:pt idx="1">
                  <c:v>НМФ и периклимактерий</c:v>
                </c:pt>
                <c:pt idx="2">
                  <c:v>Патология шейки матки</c:v>
                </c:pt>
                <c:pt idx="3">
                  <c:v>Пациентки на этапе прегравидарной подготовки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449-4A69-8D49-C0D14306BCEA}"/>
            </c:ext>
          </c:extLst>
        </c:ser>
        <c:dLbls>
          <c:showCatName val="1"/>
          <c:showPercent val="1"/>
        </c:dLbls>
        <c:firstSliceAng val="290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spPr>
              <a:solidFill>
                <a:srgbClr val="28766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F69-43DA-A726-564BEF2EC031}"/>
              </c:ext>
            </c:extLst>
          </c:dPt>
          <c:dLbls>
            <c:spPr>
              <a:noFill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гинекологи</c:v>
                </c:pt>
                <c:pt idx="1">
                  <c:v>неврологи</c:v>
                </c:pt>
                <c:pt idx="2">
                  <c:v>терапевты</c:v>
                </c:pt>
                <c:pt idx="3">
                  <c:v>урологи</c:v>
                </c:pt>
                <c:pt idx="4">
                  <c:v>эндокринологи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116</c:v>
                </c:pt>
                <c:pt idx="1">
                  <c:v>699</c:v>
                </c:pt>
                <c:pt idx="2">
                  <c:v>94</c:v>
                </c:pt>
                <c:pt idx="3">
                  <c:v>100</c:v>
                </c:pt>
                <c:pt idx="4">
                  <c:v>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6C-4297-888F-217EB0C1E1D9}"/>
            </c:ext>
          </c:extLst>
        </c:ser>
      </c:pie3DChart>
    </c:plotArea>
    <c:legend>
      <c:legendPos val="r"/>
      <c:layout/>
      <c:txPr>
        <a:bodyPr/>
        <a:lstStyle/>
        <a:p>
          <a:pPr>
            <a:defRPr sz="1400">
              <a:solidFill>
                <a:schemeClr val="tx1">
                  <a:lumMod val="85000"/>
                  <a:lumOff val="15000"/>
                </a:schemeClr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гинеколог/116</c:v>
                </c:pt>
              </c:strCache>
            </c:strRef>
          </c:tx>
          <c:dLbls>
            <c:spPr>
              <a:solidFill>
                <a:schemeClr val="bg1"/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1 квартал  172</c:v>
                </c:pt>
                <c:pt idx="1">
                  <c:v>2 квартал 278</c:v>
                </c:pt>
                <c:pt idx="2">
                  <c:v> 3 квартал 324</c:v>
                </c:pt>
                <c:pt idx="3">
                  <c:v> 4 квартал  436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19</c:v>
                </c:pt>
                <c:pt idx="2">
                  <c:v>23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8A-4C90-84F0-76FC8DEE135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невролог/699</c:v>
                </c:pt>
              </c:strCache>
            </c:strRef>
          </c:tx>
          <c:spPr>
            <a:solidFill>
              <a:srgbClr val="287665"/>
            </a:solidFill>
          </c:spPr>
          <c:dLbls>
            <c:spPr>
              <a:solidFill>
                <a:schemeClr val="bg1"/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1 квартал  172</c:v>
                </c:pt>
                <c:pt idx="1">
                  <c:v>2 квартал 278</c:v>
                </c:pt>
                <c:pt idx="2">
                  <c:v> 3 квартал 324</c:v>
                </c:pt>
                <c:pt idx="3">
                  <c:v> 4 квартал  436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138</c:v>
                </c:pt>
                <c:pt idx="1">
                  <c:v>180</c:v>
                </c:pt>
                <c:pt idx="2">
                  <c:v>146</c:v>
                </c:pt>
                <c:pt idx="3">
                  <c:v>235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18A-4C90-84F0-76FC8DEE135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терапевт/94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 квартал  172</c:v>
                </c:pt>
                <c:pt idx="1">
                  <c:v>2 квартал 278</c:v>
                </c:pt>
                <c:pt idx="2">
                  <c:v> 3 квартал 324</c:v>
                </c:pt>
                <c:pt idx="3">
                  <c:v> 4 квартал  436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</c:v>
                </c:pt>
                <c:pt idx="1">
                  <c:v>25</c:v>
                </c:pt>
                <c:pt idx="2">
                  <c:v>23</c:v>
                </c:pt>
                <c:pt idx="3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18A-4C90-84F0-76FC8DEE135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уролог/100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1 квартал  172</c:v>
                </c:pt>
                <c:pt idx="1">
                  <c:v>2 квартал 278</c:v>
                </c:pt>
                <c:pt idx="2">
                  <c:v> 3 квартал 324</c:v>
                </c:pt>
                <c:pt idx="3">
                  <c:v> 4 квартал  436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10</c:v>
                </c:pt>
                <c:pt idx="1">
                  <c:v>23</c:v>
                </c:pt>
                <c:pt idx="2">
                  <c:v>24</c:v>
                </c:pt>
                <c:pt idx="3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18A-4C90-84F0-76FC8DEE135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эндокринолог/143</c:v>
                </c:pt>
              </c:strCache>
            </c:strRef>
          </c:tx>
          <c:dLbls>
            <c:spPr>
              <a:solidFill>
                <a:schemeClr val="bg1"/>
              </a:solidFill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1 квартал  172</c:v>
                </c:pt>
                <c:pt idx="1">
                  <c:v>2 квартал 278</c:v>
                </c:pt>
                <c:pt idx="2">
                  <c:v> 3 квартал 324</c:v>
                </c:pt>
                <c:pt idx="3">
                  <c:v> 4 квартал  436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50</c:v>
                </c:pt>
                <c:pt idx="3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18A-4C90-84F0-76FC8DEE1352}"/>
            </c:ext>
          </c:extLst>
        </c:ser>
        <c:overlap val="100"/>
        <c:axId val="162019584"/>
        <c:axId val="162029568"/>
      </c:barChart>
      <c:catAx>
        <c:axId val="16201958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62029568"/>
        <c:crosses val="autoZero"/>
        <c:auto val="1"/>
        <c:lblAlgn val="ctr"/>
        <c:lblOffset val="100"/>
      </c:catAx>
      <c:valAx>
        <c:axId val="16202956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20195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20" b="0" i="0" u="none" strike="noStrike" kern="1200" spc="0" baseline="0">
                <a:solidFill>
                  <a:srgbClr val="262626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>
                <a:solidFill>
                  <a:srgbClr val="287665"/>
                </a:solidFill>
                <a:effectLst/>
                <a:latin typeface="+mj-lt"/>
                <a:cs typeface="Times New Roman" pitchFamily="18" charset="0"/>
              </a:rPr>
              <a:t>Распределение пациентов по нозологическим группам МКБ 10 при обращении</a:t>
            </a:r>
          </a:p>
        </c:rich>
      </c:tx>
      <c:layout>
        <c:manualLayout>
          <c:xMode val="edge"/>
          <c:yMode val="edge"/>
          <c:x val="0.16068418200109699"/>
          <c:y val="4.5010003207405806E-3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5821174134420413E-2"/>
          <c:y val="0.20676923076923123"/>
          <c:w val="0.92790663841184384"/>
          <c:h val="0.4987960428023420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Лист1!$B$21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rgbClr val="28766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Лист1!$A$22:$A$26</c:f>
              <c:strCache>
                <c:ptCount val="5"/>
                <c:pt idx="0">
                  <c:v>IV Болезни эндокринной системы, расстройства питания и нарушения обмена веществ (E00-E90)</c:v>
                </c:pt>
                <c:pt idx="1">
                  <c:v>V Психические расстройства и расстройства поведения (F00-F99)</c:v>
                </c:pt>
                <c:pt idx="2">
                  <c:v>VI Болезни нервной системы (G00-G99)</c:v>
                </c:pt>
                <c:pt idx="3">
                  <c:v>XVII Врожденные аномалии [пороки развития], деформации и хромосомные нарушения (Q00-Q99)</c:v>
                </c:pt>
                <c:pt idx="4">
                  <c:v>Прочие </c:v>
                </c:pt>
              </c:strCache>
            </c:strRef>
          </c:cat>
          <c:val>
            <c:numRef>
              <c:f>Лист1!$B$22:$B$26</c:f>
              <c:numCache>
                <c:formatCode>General</c:formatCode>
                <c:ptCount val="5"/>
                <c:pt idx="0">
                  <c:v>174</c:v>
                </c:pt>
                <c:pt idx="1">
                  <c:v>78</c:v>
                </c:pt>
                <c:pt idx="2">
                  <c:v>322</c:v>
                </c:pt>
                <c:pt idx="3">
                  <c:v>58</c:v>
                </c:pt>
                <c:pt idx="4">
                  <c:v>237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A7-49DC-A698-BA62B76EC6F4}"/>
            </c:ext>
          </c:extLst>
        </c:ser>
        <c:ser>
          <c:idx val="1"/>
          <c:order val="1"/>
          <c:tx>
            <c:strRef>
              <c:f>Лист1!$E$21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Лист1!$A$22:$A$26</c:f>
              <c:strCache>
                <c:ptCount val="5"/>
                <c:pt idx="0">
                  <c:v>IV Болезни эндокринной системы, расстройства питания и нарушения обмена веществ (E00-E90)</c:v>
                </c:pt>
                <c:pt idx="1">
                  <c:v>V Психические расстройства и расстройства поведения (F00-F99)</c:v>
                </c:pt>
                <c:pt idx="2">
                  <c:v>VI Болезни нервной системы (G00-G99)</c:v>
                </c:pt>
                <c:pt idx="3">
                  <c:v>XVII Врожденные аномалии [пороки развития], деформации и хромосомные нарушения (Q00-Q99)</c:v>
                </c:pt>
                <c:pt idx="4">
                  <c:v>Прочие </c:v>
                </c:pt>
              </c:strCache>
            </c:strRef>
          </c:cat>
          <c:val>
            <c:numRef>
              <c:f>Лист1!$E$22:$E$26</c:f>
              <c:numCache>
                <c:formatCode>General</c:formatCode>
                <c:ptCount val="5"/>
                <c:pt idx="0">
                  <c:v>268</c:v>
                </c:pt>
                <c:pt idx="1">
                  <c:v>134</c:v>
                </c:pt>
                <c:pt idx="2">
                  <c:v>536</c:v>
                </c:pt>
                <c:pt idx="3">
                  <c:v>107</c:v>
                </c:pt>
                <c:pt idx="4">
                  <c:v>295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A7-49DC-A698-BA62B76EC6F4}"/>
            </c:ext>
          </c:extLst>
        </c:ser>
        <c:ser>
          <c:idx val="2"/>
          <c:order val="2"/>
          <c:tx>
            <c:strRef>
              <c:f>Лист1!$H$21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Лист1!$A$22:$A$26</c:f>
              <c:strCache>
                <c:ptCount val="5"/>
                <c:pt idx="0">
                  <c:v>IV Болезни эндокринной системы, расстройства питания и нарушения обмена веществ (E00-E90)</c:v>
                </c:pt>
                <c:pt idx="1">
                  <c:v>V Психические расстройства и расстройства поведения (F00-F99)</c:v>
                </c:pt>
                <c:pt idx="2">
                  <c:v>VI Болезни нервной системы (G00-G99)</c:v>
                </c:pt>
                <c:pt idx="3">
                  <c:v>XVII Врожденные аномалии [пороки развития], деформации и хромосомные нарушения (Q00-Q99)</c:v>
                </c:pt>
                <c:pt idx="4">
                  <c:v>Прочие </c:v>
                </c:pt>
              </c:strCache>
            </c:strRef>
          </c:cat>
          <c:val>
            <c:numRef>
              <c:f>Лист1!$H$22:$H$26</c:f>
              <c:numCache>
                <c:formatCode>General</c:formatCode>
                <c:ptCount val="5"/>
                <c:pt idx="0">
                  <c:v>383</c:v>
                </c:pt>
                <c:pt idx="1">
                  <c:v>171</c:v>
                </c:pt>
                <c:pt idx="2">
                  <c:v>764</c:v>
                </c:pt>
                <c:pt idx="3">
                  <c:v>248</c:v>
                </c:pt>
                <c:pt idx="4">
                  <c:v>345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9A7-49DC-A698-BA62B76EC6F4}"/>
            </c:ext>
          </c:extLst>
        </c:ser>
        <c:dLbls>
          <c:showVal val="1"/>
        </c:dLbls>
        <c:gapWidth val="219"/>
        <c:overlap val="-27"/>
        <c:axId val="106168320"/>
        <c:axId val="106169856"/>
      </c:barChart>
      <c:catAx>
        <c:axId val="1061683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169856"/>
        <c:crosses val="autoZero"/>
        <c:auto val="1"/>
        <c:lblAlgn val="ctr"/>
        <c:lblOffset val="100"/>
      </c:catAx>
      <c:valAx>
        <c:axId val="1061698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168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287665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Гастроскопия</c:v>
                </c:pt>
                <c:pt idx="1">
                  <c:v>Колоноскопия</c:v>
                </c:pt>
                <c:pt idx="2">
                  <c:v>Цистоскопия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8024</c:v>
                </c:pt>
                <c:pt idx="1">
                  <c:v>4524</c:v>
                </c:pt>
                <c:pt idx="2">
                  <c:v>3232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42-4AAE-972B-6E4A55F90F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Гастроскопия</c:v>
                </c:pt>
                <c:pt idx="1">
                  <c:v>Колоноскопия</c:v>
                </c:pt>
                <c:pt idx="2">
                  <c:v>Цистоскопия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7968</c:v>
                </c:pt>
                <c:pt idx="1">
                  <c:v>2749</c:v>
                </c:pt>
                <c:pt idx="2">
                  <c:v>2148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42-4AAE-972B-6E4A55F90F0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2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Гастроскопия</c:v>
                </c:pt>
                <c:pt idx="1">
                  <c:v>Колоноскопия</c:v>
                </c:pt>
                <c:pt idx="2">
                  <c:v>Цистоскопия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6594</c:v>
                </c:pt>
                <c:pt idx="1">
                  <c:v>3333</c:v>
                </c:pt>
                <c:pt idx="2">
                  <c:v>2362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942-4AAE-972B-6E4A55F90F09}"/>
            </c:ext>
          </c:extLst>
        </c:ser>
        <c:axId val="162338304"/>
        <c:axId val="162339840"/>
      </c:barChart>
      <c:catAx>
        <c:axId val="16233830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62339840"/>
        <c:crosses val="autoZero"/>
        <c:auto val="1"/>
        <c:lblAlgn val="ctr"/>
        <c:lblOffset val="100"/>
      </c:catAx>
      <c:valAx>
        <c:axId val="16233984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233830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Лист4!$A$59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Pt>
            <c:idx val="1"/>
            <c:spPr>
              <a:solidFill>
                <a:srgbClr val="28766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752-4F31-AD37-644A0E27C5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Лист4!$B$70:$B$71</c:f>
              <c:numCache>
                <c:formatCode>General</c:formatCode>
                <c:ptCount val="2"/>
                <c:pt idx="0">
                  <c:v>2226</c:v>
                </c:pt>
                <c:pt idx="1">
                  <c:v>3349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52-4F31-AD37-644A0E27C54A}"/>
            </c:ext>
          </c:extLst>
        </c:ser>
        <c:ser>
          <c:idx val="1"/>
          <c:order val="1"/>
          <c:tx>
            <c:strRef>
              <c:f>Лист4!$A$60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287665"/>
            </a:solidFill>
          </c:spPr>
          <c:dLbls>
            <c:spPr>
              <a:noFill/>
              <a:ln>
                <a:noFill/>
              </a:ln>
              <a:effectLst/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Lit>
              <c:formatCode>General</c:formatCode>
              <c:ptCount val="1"/>
              <c:pt idx="0">
                <c:v>1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752-4F31-AD37-644A0E27C54A}"/>
            </c:ext>
          </c:extLst>
        </c:ser>
        <c:dLbls>
          <c:showVal val="1"/>
        </c:dLbls>
        <c:axId val="106519936"/>
        <c:axId val="106525824"/>
      </c:barChart>
      <c:catAx>
        <c:axId val="106519936"/>
        <c:scaling>
          <c:orientation val="minMax"/>
        </c:scaling>
        <c:delete val="1"/>
        <c:axPos val="b"/>
        <c:tickLblPos val="none"/>
        <c:crossAx val="106525824"/>
        <c:crosses val="autoZero"/>
        <c:auto val="1"/>
        <c:lblAlgn val="ctr"/>
        <c:lblOffset val="100"/>
      </c:catAx>
      <c:valAx>
        <c:axId val="106525824"/>
        <c:scaling>
          <c:orientation val="minMax"/>
        </c:scaling>
        <c:axPos val="l"/>
        <c:majorGridlines/>
        <c:numFmt formatCode="General" sourceLinked="1"/>
        <c:tickLblPos val="nextTo"/>
        <c:crossAx val="106519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05467174137267"/>
          <c:y val="0.43077309547625031"/>
          <c:w val="0.18212571762365007"/>
          <c:h val="0.23137531907576939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</c:chart>
  <c:txPr>
    <a:bodyPr/>
    <a:lstStyle/>
    <a:p>
      <a:pPr>
        <a:defRPr>
          <a:solidFill>
            <a:schemeClr val="tx1">
              <a:lumMod val="85000"/>
              <a:lumOff val="15000"/>
            </a:schemeClr>
          </a:solidFill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743826361699496E-2"/>
          <c:y val="1.697536299563962E-2"/>
          <c:w val="0.84925497014531082"/>
          <c:h val="0.75133247526494407"/>
        </c:manualLayout>
      </c:layout>
      <c:bar3DChart>
        <c:barDir val="col"/>
        <c:grouping val="clustered"/>
        <c:ser>
          <c:idx val="0"/>
          <c:order val="0"/>
          <c:tx>
            <c:strRef>
              <c:f>Лист2!$B$1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287665"/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0"/>
                  <c:y val="-3.97868605795008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7F-4F65-946E-D6893B839F90}"/>
                </c:ext>
              </c:extLst>
            </c:dLbl>
            <c:dLbl>
              <c:idx val="1"/>
              <c:layout>
                <c:manualLayout>
                  <c:x val="-1.6828819353142295E-2"/>
                  <c:y val="-2.841918612821485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7F-4F65-946E-D6893B839F90}"/>
                </c:ext>
              </c:extLst>
            </c:dLbl>
            <c:dLbl>
              <c:idx val="2"/>
              <c:layout>
                <c:manualLayout>
                  <c:x val="-1.2621614514856693E-2"/>
                  <c:y val="-5.399645364360839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7F-4F65-946E-D6893B839F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Лист2!$B$2:$B$4</c:f>
              <c:numCache>
                <c:formatCode>General</c:formatCode>
                <c:ptCount val="3"/>
                <c:pt idx="0">
                  <c:v>122980</c:v>
                </c:pt>
                <c:pt idx="1">
                  <c:v>94311</c:v>
                </c:pt>
                <c:pt idx="2">
                  <c:v>98384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7F-4F65-946E-D6893B839F90}"/>
            </c:ext>
          </c:extLst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1.6828819353142295E-2"/>
                  <c:y val="-5.683837225642967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7F-4F65-946E-D6893B839F90}"/>
                </c:ext>
              </c:extLst>
            </c:dLbl>
            <c:dLbl>
              <c:idx val="1"/>
              <c:layout>
                <c:manualLayout>
                  <c:x val="1.8932421772285081E-2"/>
                  <c:y val="-3.126110474103629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7F-4F65-946E-D6893B839F90}"/>
                </c:ext>
              </c:extLst>
            </c:dLbl>
            <c:dLbl>
              <c:idx val="2"/>
              <c:layout>
                <c:manualLayout>
                  <c:x val="3.0502235077570421E-2"/>
                  <c:y val="-4.262877919232225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97F-4F65-946E-D6893B839F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Лист2!$C$2:$C$4</c:f>
              <c:numCache>
                <c:formatCode>General</c:formatCode>
                <c:ptCount val="3"/>
                <c:pt idx="0">
                  <c:v>64953</c:v>
                </c:pt>
                <c:pt idx="1">
                  <c:v>96829</c:v>
                </c:pt>
                <c:pt idx="2">
                  <c:v>108515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97F-4F65-946E-D6893B839F90}"/>
            </c:ext>
          </c:extLst>
        </c:ser>
        <c:shape val="cylinder"/>
        <c:axId val="109546880"/>
        <c:axId val="109552768"/>
        <c:axId val="0"/>
      </c:bar3DChart>
      <c:catAx>
        <c:axId val="1095468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552768"/>
        <c:crosses val="autoZero"/>
        <c:auto val="1"/>
        <c:lblAlgn val="ctr"/>
        <c:lblOffset val="100"/>
      </c:catAx>
      <c:valAx>
        <c:axId val="1095527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0954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42540071647732147"/>
          <c:y val="0.89055576904379352"/>
          <c:w val="0.14919844868978024"/>
          <c:h val="5.9464833857279888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Лист3!$B$1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dLbl>
              <c:idx val="0"/>
              <c:layout>
                <c:manualLayout>
                  <c:x val="-7.4515184845184001E-3"/>
                  <c:y val="-6.6270437072254223E-17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51-4487-A9A7-9274E7574323}"/>
                </c:ext>
              </c:extLst>
            </c:dLbl>
            <c:dLbl>
              <c:idx val="1"/>
              <c:layout>
                <c:manualLayout>
                  <c:x val="-7.4515184845184001E-3"/>
                  <c:y val="3.6147928709453535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51-4487-A9A7-9274E7574323}"/>
                </c:ext>
              </c:extLst>
            </c:dLbl>
            <c:dLbl>
              <c:idx val="2"/>
              <c:layout>
                <c:manualLayout>
                  <c:x val="-5.9612147876147732E-3"/>
                  <c:y val="-1.325408741445085E-16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C51-4487-A9A7-9274E7574323}"/>
                </c:ext>
              </c:extLst>
            </c:dLbl>
            <c:dLbl>
              <c:idx val="4"/>
              <c:layout>
                <c:manualLayout>
                  <c:x val="-1.6393340665940399E-2"/>
                  <c:y val="-1.0844378612836074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51-4487-A9A7-9274E7574323}"/>
                </c:ext>
              </c:extLst>
            </c:dLbl>
            <c:dLbl>
              <c:idx val="5"/>
              <c:layout>
                <c:manualLayout>
                  <c:x val="-1.7883644362844123E-2"/>
                  <c:y val="3.6147928709453535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51-4487-A9A7-9274E7574323}"/>
                </c:ext>
              </c:extLst>
            </c:dLbl>
            <c:dLbl>
              <c:idx val="6"/>
              <c:layout>
                <c:manualLayout>
                  <c:x val="-7.4515184845185068E-3"/>
                  <c:y val="-3.3135218536127161E-17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51-4487-A9A7-9274E7574323}"/>
                </c:ext>
              </c:extLst>
            </c:dLbl>
            <c:dLbl>
              <c:idx val="7"/>
              <c:layout>
                <c:manualLayout>
                  <c:x val="-4.4709110907111506E-3"/>
                  <c:y val="3.6147928709453535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C51-4487-A9A7-9274E757432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Лист3!$A$2:$A$9</c:f>
              <c:strCache>
                <c:ptCount val="8"/>
                <c:pt idx="0">
                  <c:v> ЭЭГ</c:v>
                </c:pt>
                <c:pt idx="1">
                  <c:v>ЭНМГ</c:v>
                </c:pt>
                <c:pt idx="2">
                  <c:v>ВП</c:v>
                </c:pt>
                <c:pt idx="3">
                  <c:v>Магнитная стимуляция</c:v>
                </c:pt>
                <c:pt idx="4">
                  <c:v>ДБЦС</c:v>
                </c:pt>
                <c:pt idx="5">
                  <c:v>ЭКГ</c:v>
                </c:pt>
                <c:pt idx="6">
                  <c:v>ЭХО-КГ</c:v>
                </c:pt>
                <c:pt idx="7">
                  <c:v>ФВД</c:v>
                </c:pt>
              </c:strCache>
            </c:strRef>
          </c:cat>
          <c:val>
            <c:numRef>
              <c:f>Лист3!$B$2:$B$9</c:f>
              <c:numCache>
                <c:formatCode>General</c:formatCode>
                <c:ptCount val="8"/>
                <c:pt idx="0">
                  <c:v>8889</c:v>
                </c:pt>
                <c:pt idx="1">
                  <c:v>16190</c:v>
                </c:pt>
                <c:pt idx="2">
                  <c:v>5945</c:v>
                </c:pt>
                <c:pt idx="3">
                  <c:v>744</c:v>
                </c:pt>
                <c:pt idx="4">
                  <c:v>28754</c:v>
                </c:pt>
                <c:pt idx="5">
                  <c:v>13514</c:v>
                </c:pt>
                <c:pt idx="6">
                  <c:v>22646</c:v>
                </c:pt>
                <c:pt idx="7">
                  <c:v>5213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9E-42E7-860E-CBEB0A06392D}"/>
            </c:ext>
          </c:extLst>
        </c:ser>
        <c:ser>
          <c:idx val="1"/>
          <c:order val="1"/>
          <c:tx>
            <c:strRef>
              <c:f>Лист3!$C$1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287665"/>
            </a:solidFill>
          </c:spPr>
          <c:dLbls>
            <c:dLbl>
              <c:idx val="0"/>
              <c:layout>
                <c:manualLayout>
                  <c:x val="1.0432125878325725E-2"/>
                  <c:y val="-7.2295857418906394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C51-4487-A9A7-9274E7574323}"/>
                </c:ext>
              </c:extLst>
            </c:dLbl>
            <c:dLbl>
              <c:idx val="1"/>
              <c:layout>
                <c:manualLayout>
                  <c:x val="1.192242957522946E-2"/>
                  <c:y val="-3.6147928709453535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C51-4487-A9A7-9274E7574323}"/>
                </c:ext>
              </c:extLst>
            </c:dLbl>
            <c:dLbl>
              <c:idx val="2"/>
              <c:layout>
                <c:manualLayout>
                  <c:x val="5.9612147876147176E-3"/>
                  <c:y val="-1.325408741445085E-16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C51-4487-A9A7-9274E7574323}"/>
                </c:ext>
              </c:extLst>
            </c:dLbl>
            <c:dLbl>
              <c:idx val="4"/>
              <c:layout>
                <c:manualLayout>
                  <c:x val="2.0864251756651478E-2"/>
                  <c:y val="-7.2295857418906984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51-4487-A9A7-9274E7574323}"/>
                </c:ext>
              </c:extLst>
            </c:dLbl>
            <c:dLbl>
              <c:idx val="5"/>
              <c:layout>
                <c:manualLayout>
                  <c:x val="7.4515184845184001E-3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51-4487-A9A7-9274E7574323}"/>
                </c:ext>
              </c:extLst>
            </c:dLbl>
            <c:dLbl>
              <c:idx val="6"/>
              <c:layout>
                <c:manualLayout>
                  <c:x val="1.7883644362844123E-2"/>
                  <c:y val="0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51-4487-A9A7-9274E7574323}"/>
                </c:ext>
              </c:extLst>
            </c:dLbl>
            <c:dLbl>
              <c:idx val="7"/>
              <c:layout>
                <c:manualLayout>
                  <c:x val="1.4903036969036781E-3"/>
                  <c:y val="1.4459171483781393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C51-4487-A9A7-9274E757432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Лист3!$A$2:$A$9</c:f>
              <c:strCache>
                <c:ptCount val="8"/>
                <c:pt idx="0">
                  <c:v> ЭЭГ</c:v>
                </c:pt>
                <c:pt idx="1">
                  <c:v>ЭНМГ</c:v>
                </c:pt>
                <c:pt idx="2">
                  <c:v>ВП</c:v>
                </c:pt>
                <c:pt idx="3">
                  <c:v>Магнитная стимуляция</c:v>
                </c:pt>
                <c:pt idx="4">
                  <c:v>ДБЦС</c:v>
                </c:pt>
                <c:pt idx="5">
                  <c:v>ЭКГ</c:v>
                </c:pt>
                <c:pt idx="6">
                  <c:v>ЭХО-КГ</c:v>
                </c:pt>
                <c:pt idx="7">
                  <c:v>ФВД</c:v>
                </c:pt>
              </c:strCache>
            </c:strRef>
          </c:cat>
          <c:val>
            <c:numRef>
              <c:f>Лист3!$C$2:$C$9</c:f>
              <c:numCache>
                <c:formatCode>General</c:formatCode>
                <c:ptCount val="8"/>
                <c:pt idx="0">
                  <c:v>9576</c:v>
                </c:pt>
                <c:pt idx="1">
                  <c:v>19328</c:v>
                </c:pt>
                <c:pt idx="2">
                  <c:v>5683</c:v>
                </c:pt>
                <c:pt idx="3">
                  <c:v>764</c:v>
                </c:pt>
                <c:pt idx="4">
                  <c:v>29294</c:v>
                </c:pt>
                <c:pt idx="5">
                  <c:v>16803</c:v>
                </c:pt>
                <c:pt idx="6">
                  <c:v>22446</c:v>
                </c:pt>
                <c:pt idx="7">
                  <c:v>7996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29E-42E7-860E-CBEB0A06392D}"/>
            </c:ext>
          </c:extLst>
        </c:ser>
        <c:dLbls>
          <c:showVal val="1"/>
        </c:dLbls>
        <c:axId val="106272640"/>
        <c:axId val="106274176"/>
      </c:barChart>
      <c:catAx>
        <c:axId val="1062726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06274176"/>
        <c:crosses val="autoZero"/>
        <c:auto val="1"/>
        <c:lblAlgn val="ctr"/>
        <c:lblOffset val="100"/>
      </c:catAx>
      <c:valAx>
        <c:axId val="106274176"/>
        <c:scaling>
          <c:orientation val="minMax"/>
        </c:scaling>
        <c:axPos val="l"/>
        <c:majorGridlines/>
        <c:numFmt formatCode="General" sourceLinked="1"/>
        <c:tickLblPos val="nextTo"/>
        <c:crossAx val="106272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0361760074482322"/>
          <c:y val="0.42308850763916778"/>
          <c:w val="9.0071608505902526E-2"/>
          <c:h val="0.12540379859345174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2000">
              <a:solidFill>
                <a:srgbClr val="287665"/>
              </a:solidFill>
            </a:defRPr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7939670968509012E-2"/>
          <c:y val="0.16388277883591917"/>
          <c:w val="0.79615133266259386"/>
          <c:h val="0.76723697960379766"/>
        </c:manualLayout>
      </c:layout>
      <c:pie3DChart>
        <c:varyColors val="1"/>
        <c:ser>
          <c:idx val="0"/>
          <c:order val="0"/>
          <c:tx>
            <c:strRef>
              <c:f>Лист4!$A$27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spPr>
              <a:solidFill>
                <a:srgbClr val="28766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C83-4BC9-A644-76C76636D604}"/>
              </c:ext>
            </c:extLst>
          </c:dPt>
          <c:dPt>
            <c:idx val="2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83-4BC9-A644-76C76636D60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baseline="0" dirty="0">
                        <a:solidFill>
                          <a:schemeClr val="bg1"/>
                        </a:solidFill>
                      </a:rPr>
                      <a:t>96829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C83-4BC9-A644-76C76636D60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19865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C83-4BC9-A644-76C76636D6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Лист4!$B$26:$E$26</c:f>
              <c:strCache>
                <c:ptCount val="4"/>
                <c:pt idx="0">
                  <c:v>ОМС</c:v>
                </c:pt>
                <c:pt idx="1">
                  <c:v>Бюджет</c:v>
                </c:pt>
                <c:pt idx="2">
                  <c:v>Платно</c:v>
                </c:pt>
                <c:pt idx="3">
                  <c:v>Договор</c:v>
                </c:pt>
              </c:strCache>
            </c:strRef>
          </c:cat>
          <c:val>
            <c:numRef>
              <c:f>Лист4!$B$27:$E$27</c:f>
              <c:numCache>
                <c:formatCode>General</c:formatCode>
                <c:ptCount val="4"/>
                <c:pt idx="0">
                  <c:v>96829</c:v>
                </c:pt>
                <c:pt idx="1">
                  <c:v>7</c:v>
                </c:pt>
                <c:pt idx="2">
                  <c:v>19865</c:v>
                </c:pt>
                <c:pt idx="3">
                  <c:v>4494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83-4BC9-A644-76C76636D604}"/>
            </c:ext>
          </c:extLst>
        </c:ser>
      </c:pie3DChart>
    </c:plotArea>
    <c:legend>
      <c:legendPos val="r"/>
      <c:layout>
        <c:manualLayout>
          <c:xMode val="edge"/>
          <c:yMode val="edge"/>
          <c:x val="0.61749785400260981"/>
          <c:y val="0.73434530041246493"/>
          <c:w val="0.35911190611026189"/>
          <c:h val="0.24960485449233658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4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2000">
              <a:solidFill>
                <a:srgbClr val="287665"/>
              </a:solidFill>
            </a:defRPr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2156759168394664E-2"/>
          <c:y val="0.12949847033452044"/>
          <c:w val="0.79875845960901815"/>
          <c:h val="0.80880142296589308"/>
        </c:manualLayout>
      </c:layout>
      <c:pie3DChart>
        <c:varyColors val="1"/>
        <c:ser>
          <c:idx val="0"/>
          <c:order val="0"/>
          <c:tx>
            <c:strRef>
              <c:f>Лист4!$A$36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spPr>
              <a:solidFill>
                <a:srgbClr val="28766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D6B-4919-8DE8-42FE1A92082A}"/>
              </c:ext>
            </c:extLst>
          </c:dPt>
          <c:dPt>
            <c:idx val="2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D6B-4919-8DE8-42FE1A92082A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600" b="1" baseline="0">
                      <a:solidFill>
                        <a:schemeClr val="bg2"/>
                      </a:solidFill>
                    </a:defRPr>
                  </a:pPr>
                  <a:endParaRPr lang="ru-RU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600" b="1" baseline="0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Лист4!$B$35:$E$35</c:f>
              <c:strCache>
                <c:ptCount val="4"/>
                <c:pt idx="0">
                  <c:v>ОМС</c:v>
                </c:pt>
                <c:pt idx="1">
                  <c:v>Бюджет</c:v>
                </c:pt>
                <c:pt idx="2">
                  <c:v>Платно</c:v>
                </c:pt>
                <c:pt idx="3">
                  <c:v>Договор</c:v>
                </c:pt>
              </c:strCache>
            </c:strRef>
          </c:cat>
          <c:val>
            <c:numRef>
              <c:f>Лист4!$B$36:$E$36</c:f>
              <c:numCache>
                <c:formatCode>General</c:formatCode>
                <c:ptCount val="4"/>
                <c:pt idx="0">
                  <c:v>108515</c:v>
                </c:pt>
                <c:pt idx="1">
                  <c:v>16</c:v>
                </c:pt>
                <c:pt idx="2">
                  <c:v>18983</c:v>
                </c:pt>
                <c:pt idx="3">
                  <c:v>3759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A00-422A-9E0F-18E681447ECA}"/>
            </c:ext>
          </c:extLst>
        </c:ser>
      </c:pie3DChart>
    </c:plotArea>
    <c:legend>
      <c:legendPos val="r"/>
      <c:layout>
        <c:manualLayout>
          <c:xMode val="edge"/>
          <c:yMode val="edge"/>
          <c:x val="0.69997239753794949"/>
          <c:y val="0.67442550369701992"/>
          <c:w val="0.28742917414078389"/>
          <c:h val="0.32244931457851261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7329520604579299"/>
          <c:y val="1.2812984900855744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explosion val="25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УЗИ в гинекологии</c:v>
                </c:pt>
                <c:pt idx="1">
                  <c:v>УЗИ вн.органов и поверх.стр-р</c:v>
                </c:pt>
                <c:pt idx="2">
                  <c:v>УЗИ МПО</c:v>
                </c:pt>
                <c:pt idx="3">
                  <c:v>УЗИ ОДА</c:v>
                </c:pt>
                <c:pt idx="4">
                  <c:v>Пункционная биопсия</c:v>
                </c:pt>
                <c:pt idx="5">
                  <c:v>Дуплексное сканирование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19.2</c:v>
                </c:pt>
                <c:pt idx="1">
                  <c:v>54.2</c:v>
                </c:pt>
                <c:pt idx="2">
                  <c:v>3.8</c:v>
                </c:pt>
                <c:pt idx="3">
                  <c:v>5</c:v>
                </c:pt>
                <c:pt idx="4">
                  <c:v>10.4</c:v>
                </c:pt>
                <c:pt idx="5">
                  <c:v>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C5-4EDC-BCE1-C092493D27A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2022год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dLblPos val="bestFit"/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УЗИ в гинекологии</c:v>
                </c:pt>
                <c:pt idx="1">
                  <c:v>УЗИ вн.органов и поверх.стр-р</c:v>
                </c:pt>
                <c:pt idx="2">
                  <c:v>УЗИ МПО</c:v>
                </c:pt>
                <c:pt idx="3">
                  <c:v>УЗИ ОДА</c:v>
                </c:pt>
                <c:pt idx="4">
                  <c:v>Пункционная биопсия</c:v>
                </c:pt>
                <c:pt idx="5">
                  <c:v>Дуплексное сканирование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21.3</c:v>
                </c:pt>
                <c:pt idx="1">
                  <c:v>48.4</c:v>
                </c:pt>
                <c:pt idx="2">
                  <c:v>4.5999999999999996</c:v>
                </c:pt>
                <c:pt idx="3">
                  <c:v>4.4000000000000004</c:v>
                </c:pt>
                <c:pt idx="4">
                  <c:v>10.1</c:v>
                </c:pt>
                <c:pt idx="5">
                  <c:v>11.2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C5-4EDC-BCE1-C092493D27A3}"/>
            </c:ext>
          </c:extLst>
        </c:ser>
        <c:dLbls>
          <c:showVal val="1"/>
        </c:dLbls>
        <c:firstSliceAng val="0"/>
      </c:pieChart>
    </c:plotArea>
    <c:legend>
      <c:legendPos val="r"/>
      <c:layout>
        <c:manualLayout>
          <c:xMode val="edge"/>
          <c:yMode val="edge"/>
          <c:x val="0.63669173326690121"/>
          <c:y val="1.0484117436422701E-3"/>
          <c:w val="0.34332491952244787"/>
          <c:h val="0.9989515882563561"/>
        </c:manualLayout>
      </c:layout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251289349776209"/>
          <c:y val="1.2691027443597383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explosion val="25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defRPr>
                  </a:pPr>
                  <a:endParaRPr lang="ru-RU"/>
                </a:p>
              </c:txPr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Val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УЗИ в гинекологии</c:v>
                </c:pt>
                <c:pt idx="1">
                  <c:v>УЗИ вн. Органов и пов. стр-р</c:v>
                </c:pt>
                <c:pt idx="2">
                  <c:v>УЗИ МПО</c:v>
                </c:pt>
                <c:pt idx="3">
                  <c:v>УЗИ ОДА</c:v>
                </c:pt>
                <c:pt idx="4">
                  <c:v>Пункционная биопсия</c:v>
                </c:pt>
                <c:pt idx="5">
                  <c:v>Дуплексное сканирование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21.3</c:v>
                </c:pt>
                <c:pt idx="1">
                  <c:v>48.4</c:v>
                </c:pt>
                <c:pt idx="2">
                  <c:v>4.5999999999999996</c:v>
                </c:pt>
                <c:pt idx="3">
                  <c:v>4.4000000000000004</c:v>
                </c:pt>
                <c:pt idx="4">
                  <c:v>10.1</c:v>
                </c:pt>
                <c:pt idx="5">
                  <c:v>11.2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336-4D3D-A3F9-7C69597C15C4}"/>
            </c:ext>
          </c:extLst>
        </c:ser>
        <c:dLbls>
          <c:showVal val="1"/>
        </c:dLbls>
        <c:firstSliceAng val="0"/>
      </c:pieChart>
    </c:plotArea>
    <c:legend>
      <c:legendPos val="r"/>
      <c:layout>
        <c:manualLayout>
          <c:xMode val="edge"/>
          <c:yMode val="edge"/>
          <c:x val="0.63667925284684856"/>
          <c:y val="5.7181072981402167E-2"/>
          <c:w val="0.36332074715315654"/>
          <c:h val="0.9381680485230276"/>
        </c:manualLayout>
      </c:layout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1648737284511701"/>
          <c:y val="0.11124992075885796"/>
          <c:w val="0.68540286085194535"/>
          <c:h val="0.736501393430724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гистология</c:v>
                </c:pt>
              </c:strCache>
            </c:strRef>
          </c:tx>
          <c:spPr>
            <a:solidFill>
              <a:srgbClr val="287665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34842</c:v>
                </c:pt>
                <c:pt idx="1">
                  <c:v>54794</c:v>
                </c:pt>
                <c:pt idx="2">
                  <c:v>49153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E6-4218-9628-3CBF22718D5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цитология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77018</c:v>
                </c:pt>
                <c:pt idx="1">
                  <c:v>101117</c:v>
                </c:pt>
                <c:pt idx="2">
                  <c:v>102030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E6-4218-9628-3CBF22718D5D}"/>
            </c:ext>
          </c:extLst>
        </c:ser>
        <c:dLbls>
          <c:showVal val="1"/>
        </c:dLbls>
        <c:axId val="158996352"/>
        <c:axId val="158997888"/>
      </c:barChart>
      <c:catAx>
        <c:axId val="1589963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58997888"/>
        <c:crosses val="autoZero"/>
        <c:auto val="1"/>
        <c:lblAlgn val="ctr"/>
        <c:lblOffset val="100"/>
      </c:catAx>
      <c:valAx>
        <c:axId val="1589978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58996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567790543901655"/>
          <c:y val="0.42268690950499244"/>
          <c:w val="0.12658711767346492"/>
          <c:h val="0.15462588045497419"/>
        </c:manualLayout>
      </c:layout>
      <c:txPr>
        <a:bodyPr/>
        <a:lstStyle/>
        <a:p>
          <a:pPr>
            <a:defRPr>
              <a:solidFill>
                <a:schemeClr val="tx1">
                  <a:lumMod val="85000"/>
                  <a:lumOff val="15000"/>
                </a:schemeClr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solidFill>
                  <a:srgbClr val="287665"/>
                </a:solidFill>
              </a:defRPr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Динамика выполнения</a:t>
            </a:r>
            <a:r>
              <a:rPr lang="ru-RU" sz="1400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исследований по месяцам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7.9771185486690016E-2"/>
          <c:y val="0.20921754345924218"/>
          <c:w val="0.90728817475693535"/>
          <c:h val="0.59278671687778151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45-4493-8BA8-D1FDEF5C8B81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45-4493-8BA8-D1FDEF5C8B81}"/>
                </c:ext>
              </c:extLst>
            </c:dLbl>
            <c:dLbl>
              <c:idx val="3"/>
              <c:layout>
                <c:manualLayout>
                  <c:x val="-7.5244544770504355E-3"/>
                  <c:y val="-3.562651275605134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85-4649-BB2D-D3224E04A09F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45-4493-8BA8-D1FDEF5C8B81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45-4493-8BA8-D1FDEF5C8B81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45-4493-8BA8-D1FDEF5C8B81}"/>
                </c:ext>
              </c:extLst>
            </c:dLbl>
            <c:dLbl>
              <c:idx val="8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45-4493-8BA8-D1FDEF5C8B81}"/>
                </c:ext>
              </c:extLst>
            </c:dLbl>
            <c:dLbl>
              <c:idx val="1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45-4493-8BA8-D1FDEF5C8B81}"/>
                </c:ext>
              </c:extLst>
            </c:dLbl>
            <c:dLbl>
              <c:idx val="1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45-4493-8BA8-D1FDEF5C8B81}"/>
                </c:ext>
              </c:extLst>
            </c:dLbl>
            <c:dLbl>
              <c:idx val="12"/>
              <c:layout>
                <c:manualLayout>
                  <c:x val="-6.0195635816403976E-3"/>
                  <c:y val="5.259383969388683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85-4649-BB2D-D3224E04A09F}"/>
                </c:ext>
              </c:extLst>
            </c:dLbl>
            <c:dLbl>
              <c:idx val="1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45-4493-8BA8-D1FDEF5C8B81}"/>
                </c:ext>
              </c:extLst>
            </c:dLbl>
            <c:dLbl>
              <c:idx val="1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45-4493-8BA8-D1FDEF5C8B81}"/>
                </c:ext>
              </c:extLst>
            </c:dLbl>
            <c:dLbl>
              <c:idx val="1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545-4493-8BA8-D1FDEF5C8B81}"/>
                </c:ext>
              </c:extLst>
            </c:dLbl>
            <c:dLbl>
              <c:idx val="18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545-4493-8BA8-D1FDEF5C8B81}"/>
                </c:ext>
              </c:extLst>
            </c:dLbl>
            <c:dLbl>
              <c:idx val="1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545-4493-8BA8-D1FDEF5C8B81}"/>
                </c:ext>
              </c:extLst>
            </c:dLbl>
            <c:dLbl>
              <c:idx val="20"/>
              <c:layout>
                <c:manualLayout>
                  <c:x val="-1.8058690744920992E-2"/>
                  <c:y val="3.88652866429649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85-4649-BB2D-D3224E04A09F}"/>
                </c:ext>
              </c:extLst>
            </c:dLbl>
            <c:dLbl>
              <c:idx val="21"/>
              <c:layout>
                <c:manualLayout>
                  <c:x val="-1.5048908954100828E-2"/>
                  <c:y val="2.591019109530998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85-4649-BB2D-D3224E04A09F}"/>
                </c:ext>
              </c:extLst>
            </c:dLbl>
            <c:dLbl>
              <c:idx val="2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545-4493-8BA8-D1FDEF5C8B81}"/>
                </c:ext>
              </c:extLst>
            </c:dLbl>
            <c:dLbl>
              <c:idx val="2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545-4493-8BA8-D1FDEF5C8B81}"/>
                </c:ext>
              </c:extLst>
            </c:dLbl>
            <c:dLbl>
              <c:idx val="28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545-4493-8BA8-D1FDEF5C8B81}"/>
                </c:ext>
              </c:extLst>
            </c:dLbl>
            <c:dLbl>
              <c:idx val="3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545-4493-8BA8-D1FDEF5C8B81}"/>
                </c:ext>
              </c:extLst>
            </c:dLbl>
            <c:dLbl>
              <c:idx val="3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545-4493-8BA8-D1FDEF5C8B81}"/>
                </c:ext>
              </c:extLst>
            </c:dLbl>
            <c:dLbl>
              <c:idx val="3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545-4493-8BA8-D1FDEF5C8B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Лист1!$A$2:$A$34</c:f>
              <c:strCache>
                <c:ptCount val="33"/>
                <c:pt idx="0">
                  <c:v>апр  2020г.</c:v>
                </c:pt>
                <c:pt idx="1">
                  <c:v>май</c:v>
                </c:pt>
                <c:pt idx="2">
                  <c:v>июнь</c:v>
                </c:pt>
                <c:pt idx="3">
                  <c:v>июль</c:v>
                </c:pt>
                <c:pt idx="4">
                  <c:v>авг</c:v>
                </c:pt>
                <c:pt idx="5">
                  <c:v>сент</c:v>
                </c:pt>
                <c:pt idx="6">
                  <c:v>окт</c:v>
                </c:pt>
                <c:pt idx="7">
                  <c:v>ноя </c:v>
                </c:pt>
                <c:pt idx="8">
                  <c:v>дек</c:v>
                </c:pt>
                <c:pt idx="9">
                  <c:v>янв 2021</c:v>
                </c:pt>
                <c:pt idx="10">
                  <c:v>фев</c:v>
                </c:pt>
                <c:pt idx="11">
                  <c:v>март </c:v>
                </c:pt>
                <c:pt idx="12">
                  <c:v>апр  2021г.</c:v>
                </c:pt>
                <c:pt idx="13">
                  <c:v>май</c:v>
                </c:pt>
                <c:pt idx="14">
                  <c:v>июнь</c:v>
                </c:pt>
                <c:pt idx="15">
                  <c:v>июль</c:v>
                </c:pt>
                <c:pt idx="16">
                  <c:v>авг</c:v>
                </c:pt>
                <c:pt idx="17">
                  <c:v>сент</c:v>
                </c:pt>
                <c:pt idx="18">
                  <c:v>окт</c:v>
                </c:pt>
                <c:pt idx="19">
                  <c:v>ноя </c:v>
                </c:pt>
                <c:pt idx="20">
                  <c:v>дек</c:v>
                </c:pt>
                <c:pt idx="21">
                  <c:v>янв 2022</c:v>
                </c:pt>
                <c:pt idx="22">
                  <c:v>фев</c:v>
                </c:pt>
                <c:pt idx="23">
                  <c:v>март </c:v>
                </c:pt>
                <c:pt idx="24">
                  <c:v>апр  2022г.</c:v>
                </c:pt>
                <c:pt idx="25">
                  <c:v>май</c:v>
                </c:pt>
                <c:pt idx="26">
                  <c:v>июнь</c:v>
                </c:pt>
                <c:pt idx="27">
                  <c:v>июль</c:v>
                </c:pt>
                <c:pt idx="28">
                  <c:v>авг</c:v>
                </c:pt>
                <c:pt idx="29">
                  <c:v>сент</c:v>
                </c:pt>
                <c:pt idx="30">
                  <c:v>окт</c:v>
                </c:pt>
                <c:pt idx="31">
                  <c:v>ноябрь</c:v>
                </c:pt>
                <c:pt idx="32">
                  <c:v>дек 2022г.</c:v>
                </c:pt>
              </c:strCache>
            </c:strRef>
          </c:cat>
          <c:val>
            <c:numRef>
              <c:f>Лист1!$B$2:$B$34</c:f>
              <c:numCache>
                <c:formatCode>General</c:formatCode>
                <c:ptCount val="33"/>
                <c:pt idx="0">
                  <c:v>13899</c:v>
                </c:pt>
                <c:pt idx="1">
                  <c:v>29707</c:v>
                </c:pt>
                <c:pt idx="2">
                  <c:v>29624</c:v>
                </c:pt>
                <c:pt idx="3">
                  <c:v>27828</c:v>
                </c:pt>
                <c:pt idx="4">
                  <c:v>24883</c:v>
                </c:pt>
                <c:pt idx="5">
                  <c:v>33779</c:v>
                </c:pt>
                <c:pt idx="6">
                  <c:v>59600</c:v>
                </c:pt>
                <c:pt idx="7">
                  <c:v>68290</c:v>
                </c:pt>
                <c:pt idx="8">
                  <c:v>37935</c:v>
                </c:pt>
                <c:pt idx="9">
                  <c:v>49042</c:v>
                </c:pt>
                <c:pt idx="10">
                  <c:v>38368</c:v>
                </c:pt>
                <c:pt idx="11">
                  <c:v>36948</c:v>
                </c:pt>
                <c:pt idx="12">
                  <c:v>28813</c:v>
                </c:pt>
                <c:pt idx="13">
                  <c:v>22402</c:v>
                </c:pt>
                <c:pt idx="14">
                  <c:v>31060</c:v>
                </c:pt>
                <c:pt idx="15">
                  <c:v>79072</c:v>
                </c:pt>
                <c:pt idx="16">
                  <c:v>66094</c:v>
                </c:pt>
                <c:pt idx="17">
                  <c:v>58078</c:v>
                </c:pt>
                <c:pt idx="18">
                  <c:v>92861</c:v>
                </c:pt>
                <c:pt idx="19">
                  <c:v>93782</c:v>
                </c:pt>
                <c:pt idx="20">
                  <c:v>76423</c:v>
                </c:pt>
                <c:pt idx="21">
                  <c:v>94818</c:v>
                </c:pt>
                <c:pt idx="22">
                  <c:v>140984</c:v>
                </c:pt>
                <c:pt idx="23">
                  <c:v>42855</c:v>
                </c:pt>
                <c:pt idx="24">
                  <c:v>28336</c:v>
                </c:pt>
                <c:pt idx="25">
                  <c:v>15166</c:v>
                </c:pt>
                <c:pt idx="26">
                  <c:v>8603</c:v>
                </c:pt>
                <c:pt idx="27">
                  <c:v>6603</c:v>
                </c:pt>
                <c:pt idx="28">
                  <c:v>17521</c:v>
                </c:pt>
                <c:pt idx="29">
                  <c:v>24896</c:v>
                </c:pt>
                <c:pt idx="30">
                  <c:v>11151</c:v>
                </c:pt>
                <c:pt idx="31">
                  <c:v>8449</c:v>
                </c:pt>
                <c:pt idx="32">
                  <c:v>10657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5545-4493-8BA8-D1FDEF5C8B81}"/>
            </c:ext>
          </c:extLst>
        </c:ser>
        <c:marker val="1"/>
        <c:axId val="159201920"/>
        <c:axId val="159232384"/>
      </c:lineChart>
      <c:catAx>
        <c:axId val="15920192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59232384"/>
        <c:crosses val="autoZero"/>
        <c:auto val="1"/>
        <c:lblAlgn val="ctr"/>
        <c:lblOffset val="100"/>
      </c:catAx>
      <c:valAx>
        <c:axId val="15923238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59201920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6554283385695319"/>
          <c:y val="8.898056221233254E-2"/>
          <c:w val="0.1233275875541827"/>
          <c:h val="0.11481214848144022"/>
        </c:manualLayout>
      </c:layout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400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23390349982380348"/>
          <c:y val="0.25393493912281068"/>
          <c:w val="0.49097246693992708"/>
          <c:h val="0.58063873136581123"/>
        </c:manualLayout>
      </c:layout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Структура бактериологических исследований</c:v>
                </c:pt>
              </c:strCache>
            </c:strRef>
          </c:tx>
          <c:dPt>
            <c:idx val="0"/>
            <c:explosion val="9"/>
            <c:extLst xmlns:c16r2="http://schemas.microsoft.com/office/drawing/2015/06/chart">
              <c:ext xmlns:c16="http://schemas.microsoft.com/office/drawing/2014/chart" uri="{C3380CC4-5D6E-409C-BE32-E72D297353CC}">
                <c16:uniqueId val="{00000000-2D96-4DBD-AECE-4977905D3407}"/>
              </c:ext>
            </c:extLst>
          </c:dPt>
          <c:dPt>
            <c:idx val="2"/>
            <c:spPr>
              <a:solidFill>
                <a:srgbClr val="28766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B1-4D34-9A11-FDBF0736F5DE}"/>
              </c:ext>
            </c:extLst>
          </c:dPt>
          <c:dLbls>
            <c:dLbl>
              <c:idx val="0"/>
              <c:layout>
                <c:manualLayout>
                  <c:x val="-0.10848711909045385"/>
                  <c:y val="-0.115161018473585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96-4DBD-AECE-4977905D340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'Лист1'!$A$2:$A$5</c:f>
              <c:strCache>
                <c:ptCount val="3"/>
                <c:pt idx="0">
                  <c:v>Стационары</c:v>
                </c:pt>
                <c:pt idx="1">
                  <c:v>КДЦАК</c:v>
                </c:pt>
                <c:pt idx="2">
                  <c:v>Поликлиники</c:v>
                </c:pt>
              </c:strCache>
            </c:strRef>
          </c:cat>
          <c:val>
            <c:numRef>
              <c:f>'Лист1'!$B$2:$B$5</c:f>
              <c:numCache>
                <c:formatCode>General</c:formatCode>
                <c:ptCount val="4"/>
                <c:pt idx="0">
                  <c:v>112447</c:v>
                </c:pt>
                <c:pt idx="1">
                  <c:v>9576</c:v>
                </c:pt>
                <c:pt idx="2">
                  <c:v>26124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96-4DBD-AECE-4977905D3407}"/>
            </c:ext>
          </c:extLst>
        </c:ser>
        <c:dLbls>
          <c:showPercent val="1"/>
        </c:dLbls>
        <c:firstSliceAng val="0"/>
      </c:pieChart>
    </c:plotArea>
    <c:legend>
      <c:legendPos val="t"/>
      <c:layout>
        <c:manualLayout>
          <c:xMode val="edge"/>
          <c:yMode val="edge"/>
          <c:x val="0.13452181130255744"/>
          <c:y val="0.92487973573964033"/>
          <c:w val="0.70740142255689442"/>
          <c:h val="6.5670619659540963E-2"/>
        </c:manualLayout>
      </c:layout>
    </c:legend>
    <c:plotVisOnly val="1"/>
    <c:dispBlanksAs val="zero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Исследования методом ПЦР</a:t>
            </a:r>
            <a:r>
              <a:rPr lang="ru-RU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для МО Алтайского края в 2022 году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3817854438808278"/>
          <c:y val="0.25989290237321738"/>
          <c:w val="0.52364291122383477"/>
          <c:h val="0.5946547546941255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explosion val="3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E8-4D91-A1B2-14A77569A9B9}"/>
              </c:ext>
            </c:extLst>
          </c:dPt>
          <c:dPt>
            <c:idx val="1"/>
            <c:explosion val="4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E8-4D91-A1B2-14A77569A9B9}"/>
              </c:ext>
            </c:extLst>
          </c:dPt>
          <c:dPt>
            <c:idx val="2"/>
            <c:spPr>
              <a:solidFill>
                <a:srgbClr val="28766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650-49A2-86B0-F1962D515504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650-49A2-86B0-F1962D515504}"/>
              </c:ext>
            </c:extLst>
          </c:dPt>
          <c:dLbls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1425E3-680C-4B64-A0EA-C3D3D95F1DBC}" type="VALUE">
                      <a:rPr lang="en-US" smtClean="0"/>
                      <a:pPr>
                        <a:defRPr sz="1400" b="1" i="0" u="none" strike="noStrike" kern="12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650-49A2-86B0-F1962D5155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Стационар</c:v>
                </c:pt>
                <c:pt idx="1">
                  <c:v>КДЦАК</c:v>
                </c:pt>
                <c:pt idx="2">
                  <c:v>МО поликлиники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0.12000000000000002</c:v>
                </c:pt>
                <c:pt idx="1">
                  <c:v>0.26</c:v>
                </c:pt>
                <c:pt idx="2">
                  <c:v>0.62000000000000199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E8-4D91-A1B2-14A77569A9B9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5749001095092"/>
          <c:y val="0.9234965034965037"/>
          <c:w val="0.77285019978098168"/>
          <c:h val="6.251748251748251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ТФОМС</c:v>
                </c:pt>
              </c:strCache>
            </c:strRef>
          </c:tx>
          <c:spPr>
            <a:solidFill>
              <a:srgbClr val="287665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Бактериология 2021</c:v>
                </c:pt>
                <c:pt idx="1">
                  <c:v>Бактериология 2022</c:v>
                </c:pt>
                <c:pt idx="2">
                  <c:v>ПЦР 2021</c:v>
                </c:pt>
                <c:pt idx="3">
                  <c:v>ПЦР 2022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0.97000000000000064</c:v>
                </c:pt>
                <c:pt idx="1">
                  <c:v>0.96700000000000064</c:v>
                </c:pt>
                <c:pt idx="2">
                  <c:v>0.95000000000000062</c:v>
                </c:pt>
                <c:pt idx="3">
                  <c:v>0.93300000000000005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42-4F29-9AB2-95D1DCD102C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 договору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dLbl>
              <c:idx val="0"/>
              <c:layout>
                <c:manualLayout>
                  <c:x val="7.6511094108645877E-3"/>
                  <c:y val="-6.64383871584538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CB-4183-9FA2-1F689F74657A}"/>
                </c:ext>
              </c:extLst>
            </c:dLbl>
            <c:dLbl>
              <c:idx val="1"/>
              <c:layout>
                <c:manualLayout>
                  <c:x val="9.1813312930374927E-3"/>
                  <c:y val="-6.643838715845383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CB-4183-9FA2-1F689F74657A}"/>
                </c:ext>
              </c:extLst>
            </c:dLbl>
            <c:dLbl>
              <c:idx val="2"/>
              <c:layout>
                <c:manualLayout>
                  <c:x val="1.2241775057383344E-2"/>
                  <c:y val="3.321919357922692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CB-4183-9FA2-1F689F74657A}"/>
                </c:ext>
              </c:extLst>
            </c:dLbl>
            <c:dLbl>
              <c:idx val="3"/>
              <c:layout>
                <c:manualLayout>
                  <c:x val="1.2241775057383344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CB-4183-9FA2-1F689F7465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Бактериология 2021</c:v>
                </c:pt>
                <c:pt idx="1">
                  <c:v>Бактериология 2022</c:v>
                </c:pt>
                <c:pt idx="2">
                  <c:v>ПЦР 2021</c:v>
                </c:pt>
                <c:pt idx="3">
                  <c:v>ПЦР 2022</c:v>
                </c:pt>
              </c:strCache>
            </c:strRef>
          </c:cat>
          <c:val>
            <c:numRef>
              <c:f>Лист1!$C$2:$C$5</c:f>
              <c:numCache>
                <c:formatCode>0.0%</c:formatCode>
                <c:ptCount val="4"/>
                <c:pt idx="0">
                  <c:v>1.0000000000000005E-2</c:v>
                </c:pt>
                <c:pt idx="1">
                  <c:v>1.2999999999999998E-2</c:v>
                </c:pt>
                <c:pt idx="2">
                  <c:v>4.0000000000000022E-2</c:v>
                </c:pt>
                <c:pt idx="3">
                  <c:v>3.6999999999999998E-2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42-4F29-9AB2-95D1DCD102C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Платные</c:v>
                </c:pt>
              </c:strCache>
            </c:strRef>
          </c:tx>
          <c:spPr>
            <a:solidFill>
              <a:schemeClr val="accent2"/>
            </a:solidFill>
          </c:spPr>
          <c:dLbls>
            <c:dLbl>
              <c:idx val="0"/>
              <c:layout>
                <c:manualLayout>
                  <c:x val="3.0366349577381605E-2"/>
                  <c:y val="-4.3072477218041791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55-4D18-8D09-7D4BD10C3FF7}"/>
                </c:ext>
              </c:extLst>
            </c:dLbl>
            <c:dLbl>
              <c:idx val="1"/>
              <c:layout>
                <c:manualLayout>
                  <c:x val="3.6340721373103034E-2"/>
                  <c:y val="-2.336590994041208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55-4D18-8D09-7D4BD10C3FF7}"/>
                </c:ext>
              </c:extLst>
            </c:dLbl>
            <c:dLbl>
              <c:idx val="2"/>
              <c:layout>
                <c:manualLayout>
                  <c:x val="3.175003023812404E-2"/>
                  <c:y val="2.829218565376837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55-4D18-8D09-7D4BD10C3FF7}"/>
                </c:ext>
              </c:extLst>
            </c:dLbl>
            <c:dLbl>
              <c:idx val="3"/>
              <c:layout>
                <c:manualLayout>
                  <c:x val="4.4065088650452854E-2"/>
                  <c:y val="2.8291243917552612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55-4D18-8D09-7D4BD10C3F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Бактериология 2021</c:v>
                </c:pt>
                <c:pt idx="1">
                  <c:v>Бактериология 2022</c:v>
                </c:pt>
                <c:pt idx="2">
                  <c:v>ПЦР 2021</c:v>
                </c:pt>
                <c:pt idx="3">
                  <c:v>ПЦР 2022</c:v>
                </c:pt>
              </c:strCache>
            </c:strRef>
          </c:cat>
          <c:val>
            <c:numRef>
              <c:f>Лист1!$D$2:$D$5</c:f>
              <c:numCache>
                <c:formatCode>0.0%</c:formatCode>
                <c:ptCount val="4"/>
                <c:pt idx="0">
                  <c:v>2.0000000000000011E-2</c:v>
                </c:pt>
                <c:pt idx="1">
                  <c:v>2.0000000000000011E-2</c:v>
                </c:pt>
                <c:pt idx="2">
                  <c:v>1.0000000000000005E-2</c:v>
                </c:pt>
                <c:pt idx="3">
                  <c:v>3.0000000000000002E-2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C42-4F29-9AB2-95D1DCD102CD}"/>
            </c:ext>
          </c:extLst>
        </c:ser>
        <c:axId val="159401088"/>
        <c:axId val="159402624"/>
      </c:barChart>
      <c:catAx>
        <c:axId val="15940108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159402624"/>
        <c:crosses val="autoZero"/>
        <c:auto val="1"/>
        <c:lblAlgn val="ctr"/>
        <c:lblOffset val="100"/>
      </c:catAx>
      <c:valAx>
        <c:axId val="159402624"/>
        <c:scaling>
          <c:orientation val="minMax"/>
        </c:scaling>
        <c:delete val="1"/>
        <c:axPos val="l"/>
        <c:majorGridlines/>
        <c:numFmt formatCode="0.0%" sourceLinked="1"/>
        <c:tickLblPos val="none"/>
        <c:crossAx val="15940108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520214438537513"/>
          <c:y val="5.8035048546882387E-3"/>
          <c:w val="0.78283707627483334"/>
          <c:h val="0.994102784862362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Pt>
            <c:idx val="0"/>
            <c:spPr>
              <a:solidFill>
                <a:srgbClr val="28766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FB-44EA-99DB-CE138C4FF9DF}"/>
              </c:ext>
            </c:extLst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FFB-44EA-99DB-CE138C4FF9DF}"/>
              </c:ext>
            </c:extLst>
          </c:dPt>
          <c:dLbls>
            <c:dLbl>
              <c:idx val="0"/>
              <c:layout>
                <c:manualLayout>
                  <c:x val="0.17751590186178254"/>
                  <c:y val="-0.195670449768810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8003277494472906"/>
                      <c:h val="0.28329744860238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FFB-44EA-99DB-CE138C4FF9DF}"/>
                </c:ext>
              </c:extLst>
            </c:dLbl>
            <c:dLbl>
              <c:idx val="1"/>
              <c:layout>
                <c:manualLayout>
                  <c:x val="-0.17864580016472648"/>
                  <c:y val="7.89060856268699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782802484836088"/>
                      <c:h val="0.200890067475909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FFB-44EA-99DB-CE138C4FF9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Сотрудники КДЦ</c:v>
                </c:pt>
                <c:pt idx="1">
                  <c:v>Сотрудники КПО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74</c:v>
                </c:pt>
                <c:pt idx="1">
                  <c:v>26.4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FB-44EA-99DB-CE138C4FF9DF}"/>
            </c:ext>
          </c:extLst>
        </c:ser>
        <c:dLbls>
          <c:showCatName val="1"/>
          <c:showPercent val="1"/>
        </c:dLbls>
        <c:firstSliceAng val="121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8934060415230821E-2"/>
          <c:y val="5.7046440623493613E-5"/>
          <c:w val="0.97005661700001899"/>
          <c:h val="0.76332909774698765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spPr>
            <a:solidFill>
              <a:srgbClr val="287665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4.1777127992315534E-3"/>
                  <c:y val="-8.144083552055994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AF-40A0-9F5F-C68D09C4B2B0}"/>
                </c:ext>
              </c:extLst>
            </c:dLbl>
            <c:dLbl>
              <c:idx val="1"/>
              <c:layout>
                <c:manualLayout>
                  <c:x val="-1.55000410998117E-3"/>
                  <c:y val="-7.735236220472441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AF-40A0-9F5F-C68D09C4B2B0}"/>
                </c:ext>
              </c:extLst>
            </c:dLbl>
            <c:dLbl>
              <c:idx val="2"/>
              <c:layout>
                <c:manualLayout>
                  <c:x val="0"/>
                  <c:y val="-0.1022741688538932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AF-40A0-9F5F-C68D09C4B2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62</c:v>
                </c:pt>
                <c:pt idx="2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AF-40A0-9F5F-C68D09C4B2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персонал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38</c:v>
                </c:pt>
                <c:pt idx="1">
                  <c:v>39</c:v>
                </c:pt>
                <c:pt idx="2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1AF-40A0-9F5F-C68D09C4B2B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Младший персонал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0"/>
                  <c:y val="-6.165087922125202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94-4A18-BD65-2DBCBED97C2C}"/>
                </c:ext>
              </c:extLst>
            </c:dLbl>
            <c:dLbl>
              <c:idx val="1"/>
              <c:layout>
                <c:manualLayout>
                  <c:x val="0"/>
                  <c:y val="-5.191652987052814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94-4A18-BD65-2DBCBED97C2C}"/>
                </c:ext>
              </c:extLst>
            </c:dLbl>
            <c:dLbl>
              <c:idx val="2"/>
              <c:layout>
                <c:manualLayout>
                  <c:x val="-1.312779370616254E-16"/>
                  <c:y val="-5.51613129874361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94-4A18-BD65-2DBCBED97C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AF-40A0-9F5F-C68D09C4B2B0}"/>
            </c:ext>
          </c:extLst>
        </c:ser>
        <c:dLbls>
          <c:showVal val="1"/>
        </c:dLbls>
        <c:gapWidth val="95"/>
        <c:overlap val="100"/>
        <c:axId val="161109504"/>
        <c:axId val="161111040"/>
      </c:barChart>
      <c:catAx>
        <c:axId val="1611095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111040"/>
        <c:crosses val="autoZero"/>
        <c:auto val="1"/>
        <c:lblAlgn val="ctr"/>
        <c:lblOffset val="100"/>
      </c:catAx>
      <c:valAx>
        <c:axId val="16111104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61109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83924454434E-2"/>
          <c:y val="0.88091216689550733"/>
          <c:w val="0.89999992498078762"/>
          <c:h val="7.6828046627623506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Лист2!$A$30:$A$32</cx:f>
        <cx:lvl ptCount="3">
          <cx:pt idx="0">2020г</cx:pt>
          <cx:pt idx="1">2021г</cx:pt>
          <cx:pt idx="2">2022г</cx:pt>
        </cx:lvl>
      </cx:strDim>
      <cx:numDim type="val">
        <cx:f>Лист2!$D$30:$D$32</cx:f>
        <cx:lvl ptCount="3" formatCode="0,0%">
          <cx:pt idx="0">0.67269999999999996</cx:pt>
          <cx:pt idx="1">1.2087000000000001</cx:pt>
          <cx:pt idx="2">1.6581999999999999</cx:pt>
        </cx:lvl>
      </cx:numDim>
    </cx:data>
  </cx:chartData>
  <cx:chart>
    <cx:plotArea>
      <cx:plotAreaRegion>
        <cx:series layoutId="funnel" uniqueId="{D7DA34E6-28FE-4815-A428-E847CFF0462B}">
          <cx:dataLabels>
            <cx:txPr>
              <a:bodyPr vertOverflow="overflow" horzOverflow="overflow" wrap="square" lIns="0" tIns="0" rIns="0" bIns="0"/>
              <a:lstStyle/>
              <a:p>
                <a:pPr algn="ctr" rtl="0">
                  <a:defRPr sz="1800" b="1" i="0">
                    <a:solidFill>
                      <a:schemeClr val="bg1"/>
                    </a:solidFill>
                    <a:latin typeface="+mn-lt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 sz="1800" b="1">
                  <a:solidFill>
                    <a:schemeClr val="bg1"/>
                  </a:solidFill>
                  <a:latin typeface="+mn-lt"/>
                </a:endParaRPr>
              </a:p>
            </cx:txPr>
            <cx:visibility seriesName="0" categoryName="0" value="1"/>
          </cx:dataLabels>
          <cx:dataId val="0"/>
        </cx:series>
      </cx:plotAreaRegion>
      <cx:axis id="0">
        <cx:catScaling gapWidth="0.0599999987"/>
        <cx:tickLabels/>
        <cx:txPr>
          <a:bodyPr vertOverflow="overflow" horzOverflow="overflow" wrap="square" lIns="0" tIns="0" rIns="0" bIns="0"/>
          <a:lstStyle/>
          <a:p>
            <a:pPr algn="ctr" rtl="0">
              <a:defRPr sz="1800" b="0" i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 sz="1800" b="0">
              <a:solidFill>
                <a:schemeClr val="tx1"/>
              </a:solidFill>
              <a:latin typeface="+mn-lt"/>
            </a:endParaRPr>
          </a:p>
        </cx:txPr>
      </cx:axis>
    </cx:plotArea>
  </cx:chart>
  <cx:spPr>
    <a:ln>
      <a:noFill/>
    </a:ln>
  </cx:spPr>
</cx:chartSpac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0.25951</cdr:x>
      <cdr:y>0.54494</cdr:y>
    </cdr:from>
    <cdr:to>
      <cdr:x>0.41819</cdr:x>
      <cdr:y>0.54494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="" xmlns:a16="http://schemas.microsoft.com/office/drawing/2014/main" id="{80FEBD7C-03A4-A91C-7809-59CB5975A4A6}"/>
            </a:ext>
          </a:extLst>
        </cdr:cNvPr>
        <cdr:cNvCxnSpPr/>
      </cdr:nvCxnSpPr>
      <cdr:spPr>
        <a:xfrm xmlns:a="http://schemas.openxmlformats.org/drawingml/2006/main">
          <a:off x="2421473" y="2989732"/>
          <a:ext cx="1480634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0.58102</cdr:x>
      <cdr:y>0.51747</cdr:y>
    </cdr:from>
    <cdr:to>
      <cdr:x>0.73969</cdr:x>
      <cdr:y>0.51747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="" xmlns:a16="http://schemas.microsoft.com/office/drawing/2014/main" id="{46B791CF-CE31-C43F-83AD-2BF60EC74B30}"/>
            </a:ext>
          </a:extLst>
        </cdr:cNvPr>
        <cdr:cNvCxnSpPr/>
      </cdr:nvCxnSpPr>
      <cdr:spPr>
        <a:xfrm xmlns:a="http://schemas.openxmlformats.org/drawingml/2006/main">
          <a:off x="5825916" y="2732559"/>
          <a:ext cx="1590992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8C345-FBE3-4625-8DBD-F3AAEDD4BF07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1FCBD-801C-4F06-8D4B-7EA1EAB66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27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Законченные случаи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EDABB-FA1A-476A-8949-35143F7A6BA5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EDABB-FA1A-476A-8949-35143F7A6BA5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873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361BD07-4AA9-C335-0566-658589584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255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19983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Иллюст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951590F-C849-AD67-AB9E-0EE190AB4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6" y="0"/>
            <a:ext cx="9702550" cy="6858000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="" xmlns:a16="http://schemas.microsoft.com/office/drawing/2014/main" id="{5F729B21-E817-13A4-858F-56FD6FB30ADF}"/>
              </a:ext>
            </a:extLst>
          </p:cNvPr>
          <p:cNvSpPr txBox="1">
            <a:spLocks/>
          </p:cNvSpPr>
          <p:nvPr userDrawn="1"/>
        </p:nvSpPr>
        <p:spPr>
          <a:xfrm>
            <a:off x="8976360" y="6253750"/>
            <a:ext cx="830614" cy="438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AE2F61-3739-4347-9B88-B7D294FB5D82}" type="slidenum">
              <a:rPr lang="ru-RU" sz="16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670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арта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83BBB73-3EF3-CFBA-862A-159D05F43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6" y="0"/>
            <a:ext cx="9702550" cy="6858000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="" xmlns:a16="http://schemas.microsoft.com/office/drawing/2014/main" id="{00BB9967-DD06-AA28-E6F4-85E747D075E8}"/>
              </a:ext>
            </a:extLst>
          </p:cNvPr>
          <p:cNvSpPr txBox="1">
            <a:spLocks/>
          </p:cNvSpPr>
          <p:nvPr userDrawn="1"/>
        </p:nvSpPr>
        <p:spPr>
          <a:xfrm>
            <a:off x="8976360" y="6253750"/>
            <a:ext cx="830614" cy="438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AE2F61-3739-4347-9B88-B7D294FB5D82}" type="slidenum">
              <a:rPr lang="ru-RU" sz="16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308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3B61966-B3DC-2B61-CBEB-5FC079263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97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E2655C10-E392-213B-6803-154C7EC6298C}"/>
              </a:ext>
            </a:extLst>
          </p:cNvPr>
          <p:cNvSpPr txBox="1">
            <a:spLocks/>
          </p:cNvSpPr>
          <p:nvPr userDrawn="1"/>
        </p:nvSpPr>
        <p:spPr>
          <a:xfrm>
            <a:off x="8976360" y="6253750"/>
            <a:ext cx="830614" cy="438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AE2F61-3739-4347-9B88-B7D294FB5D82}" type="slidenum">
              <a:rPr lang="ru-RU" sz="16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ctr"/>
              <a:t>‹#›</a:t>
            </a:fld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345717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ариант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089175D-F008-0D79-CE72-2AA47AFC2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6" y="0"/>
            <a:ext cx="9702550" cy="6858000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="" xmlns:a16="http://schemas.microsoft.com/office/drawing/2014/main" id="{5D712D9F-5A63-548B-F69A-9FA9FD6FF3B8}"/>
              </a:ext>
            </a:extLst>
          </p:cNvPr>
          <p:cNvSpPr txBox="1">
            <a:spLocks/>
          </p:cNvSpPr>
          <p:nvPr userDrawn="1"/>
        </p:nvSpPr>
        <p:spPr>
          <a:xfrm>
            <a:off x="8976360" y="6253750"/>
            <a:ext cx="830614" cy="438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AE2F61-3739-4347-9B88-B7D294FB5D82}" type="slidenum">
              <a:rPr lang="ru-RU" sz="16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070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ариан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827316AA-3514-6E82-C462-B9943AC9E826}"/>
              </a:ext>
            </a:extLst>
          </p:cNvPr>
          <p:cNvGrpSpPr/>
          <p:nvPr userDrawn="1"/>
        </p:nvGrpSpPr>
        <p:grpSpPr>
          <a:xfrm>
            <a:off x="61167" y="6119198"/>
            <a:ext cx="9825404" cy="481677"/>
            <a:chOff x="77798" y="6588924"/>
            <a:chExt cx="15293384" cy="625048"/>
          </a:xfrm>
        </p:grpSpPr>
        <p:pic>
          <p:nvPicPr>
            <p:cNvPr id="11" name="Рисунок 1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5CD54BD4-2CEF-45A8-F3D1-F535478639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42" y="6593474"/>
              <a:ext cx="1094481" cy="61594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5E43BF4-04F5-15B0-189C-F77E4E88D4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27529" y="6593474"/>
              <a:ext cx="1094479" cy="615948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E8D0F8F-C5B5-2F01-3B74-35A87849F2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8" y="6593474"/>
              <a:ext cx="1094481" cy="61594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89FA82B-46DB-AC39-452D-180D064D8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44286" y="6598024"/>
              <a:ext cx="1094484" cy="615948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0761A98F-9540-D8A7-A37C-5534D6E85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012" y="6588924"/>
              <a:ext cx="1094481" cy="61594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E23BFB4-CEBB-ED9D-C9F4-4A011A027D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68" y="6588924"/>
              <a:ext cx="1094481" cy="615948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38A60CD0-2EE7-10F8-FA01-A0CF5B1F1B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177256" y="6593473"/>
              <a:ext cx="1094484" cy="615948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F107363-FABC-EFE0-6A92-10B2864B65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726981" y="6598024"/>
              <a:ext cx="1094479" cy="615948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B1730EF2-BA9D-16B1-BCBF-243FC40BB5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91" y="6588924"/>
              <a:ext cx="1094481" cy="615948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13179951-9F95-96AD-755E-2905C3486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24" y="6593474"/>
              <a:ext cx="1094481" cy="61594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E7EA3AC4-332D-0C6D-074B-6FBAAEE6B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0189" y="6588924"/>
              <a:ext cx="1094481" cy="615950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CC31CEE-E279-2611-B1D5-078069BE16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093446" y="6598022"/>
              <a:ext cx="1094479" cy="615948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, тарелка, посуда, обеденный сервиз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FCD2BE3D-F159-7285-01A6-C5449721D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2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6701" y="6588924"/>
              <a:ext cx="1094481" cy="615950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DD0010C-B6C1-AB50-BB0B-B977606082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6" y="0"/>
            <a:ext cx="9702550" cy="6858000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="" xmlns:a16="http://schemas.microsoft.com/office/drawing/2014/main" id="{519AA4B3-BB54-9990-FDB8-6EEA05D522DD}"/>
              </a:ext>
            </a:extLst>
          </p:cNvPr>
          <p:cNvSpPr txBox="1">
            <a:spLocks/>
          </p:cNvSpPr>
          <p:nvPr userDrawn="1"/>
        </p:nvSpPr>
        <p:spPr>
          <a:xfrm>
            <a:off x="8976360" y="6253750"/>
            <a:ext cx="830614" cy="438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AE2F61-3739-4347-9B88-B7D294FB5D82}" type="slidenum">
              <a:rPr lang="ru-RU" sz="16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292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ариан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B12D542-63E0-4461-49EC-158B40F689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6" y="0"/>
            <a:ext cx="9702550" cy="6858000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="" xmlns:a16="http://schemas.microsoft.com/office/drawing/2014/main" id="{603D0ACE-BC58-5D0C-B34E-2AD1B2743AB2}"/>
              </a:ext>
            </a:extLst>
          </p:cNvPr>
          <p:cNvSpPr txBox="1">
            <a:spLocks/>
          </p:cNvSpPr>
          <p:nvPr userDrawn="1"/>
        </p:nvSpPr>
        <p:spPr>
          <a:xfrm>
            <a:off x="8976360" y="6253750"/>
            <a:ext cx="830614" cy="438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AE2F61-3739-4347-9B88-B7D294FB5D82}" type="slidenum">
              <a:rPr lang="ru-RU" sz="16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602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ар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2241542-6064-B6FD-45BC-DAAD9A349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6" y="0"/>
            <a:ext cx="9702550" cy="6858000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="" xmlns:a16="http://schemas.microsoft.com/office/drawing/2014/main" id="{9AC1DA94-B4E7-C8E3-8B43-1C315488D248}"/>
              </a:ext>
            </a:extLst>
          </p:cNvPr>
          <p:cNvSpPr txBox="1">
            <a:spLocks/>
          </p:cNvSpPr>
          <p:nvPr userDrawn="1"/>
        </p:nvSpPr>
        <p:spPr>
          <a:xfrm>
            <a:off x="8976360" y="6253750"/>
            <a:ext cx="830614" cy="438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AE2F61-3739-4347-9B88-B7D294FB5D82}" type="slidenum">
              <a:rPr lang="ru-RU" sz="16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5407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6C15DB8-0C34-6BE6-49F2-02A94BB08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6" y="0"/>
            <a:ext cx="9702550" cy="6858000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="" xmlns:a16="http://schemas.microsoft.com/office/drawing/2014/main" id="{5B2A341F-578B-7DA5-1797-C94B6BDF0551}"/>
              </a:ext>
            </a:extLst>
          </p:cNvPr>
          <p:cNvSpPr txBox="1">
            <a:spLocks/>
          </p:cNvSpPr>
          <p:nvPr userDrawn="1"/>
        </p:nvSpPr>
        <p:spPr>
          <a:xfrm>
            <a:off x="8976360" y="6253750"/>
            <a:ext cx="830614" cy="438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AE2F61-3739-4347-9B88-B7D294FB5D82}" type="slidenum">
              <a:rPr lang="ru-RU" sz="16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194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45AC80A-CE94-027A-F1A5-508DA3AD3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6" y="0"/>
            <a:ext cx="9702550" cy="6858000"/>
          </a:xfrm>
          <a:prstGeom prst="rect">
            <a:avLst/>
          </a:prstGeom>
        </p:spPr>
      </p:pic>
      <p:sp>
        <p:nvSpPr>
          <p:cNvPr id="3" name="Номер слайда 1">
            <a:extLst>
              <a:ext uri="{FF2B5EF4-FFF2-40B4-BE49-F238E27FC236}">
                <a16:creationId xmlns="" xmlns:a16="http://schemas.microsoft.com/office/drawing/2014/main" id="{A0A3D450-9386-1CFF-9268-F2FA56CBD273}"/>
              </a:ext>
            </a:extLst>
          </p:cNvPr>
          <p:cNvSpPr txBox="1">
            <a:spLocks/>
          </p:cNvSpPr>
          <p:nvPr userDrawn="1"/>
        </p:nvSpPr>
        <p:spPr>
          <a:xfrm>
            <a:off x="8976360" y="6253750"/>
            <a:ext cx="830614" cy="438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AE2F61-3739-4347-9B88-B7D294FB5D82}" type="slidenum">
              <a:rPr lang="ru-RU" sz="16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044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ариан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7CB6547-F9D0-C250-01FF-E4E2BE39CD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6" y="0"/>
            <a:ext cx="9702550" cy="6858000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="" xmlns:a16="http://schemas.microsoft.com/office/drawing/2014/main" id="{507C32CA-2041-C3D4-4DE3-B638844A5583}"/>
              </a:ext>
            </a:extLst>
          </p:cNvPr>
          <p:cNvSpPr txBox="1">
            <a:spLocks/>
          </p:cNvSpPr>
          <p:nvPr userDrawn="1"/>
        </p:nvSpPr>
        <p:spPr>
          <a:xfrm>
            <a:off x="8976360" y="6253750"/>
            <a:ext cx="830614" cy="438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2AE2F61-3739-4347-9B88-B7D294FB5D82}" type="slidenum">
              <a:rPr lang="ru-RU" sz="1600" b="1" smtClean="0">
                <a:solidFill>
                  <a:schemeClr val="bg1"/>
                </a:solidFill>
              </a:rPr>
              <a:pPr algn="ctr"/>
              <a:t>‹#›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001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7EC3-743A-4F70-A3AE-0C397975993E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929AF-509F-43F9-A7FE-B5C162E754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43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Condense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87665"/>
        </a:buClr>
        <a:buSzPct val="15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87665"/>
        </a:buClr>
        <a:buSzPct val="15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87665"/>
        </a:buClr>
        <a:buSzPct val="15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87665"/>
        </a:buClr>
        <a:buSzPct val="15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87665"/>
        </a:buClr>
        <a:buSzPct val="15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6F11CC9-440D-C251-5A0C-8115009AAA9E}"/>
              </a:ext>
            </a:extLst>
          </p:cNvPr>
          <p:cNvSpPr txBox="1"/>
          <p:nvPr/>
        </p:nvSpPr>
        <p:spPr>
          <a:xfrm>
            <a:off x="2520949" y="2743200"/>
            <a:ext cx="61468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Condensed" panose="020B0502040204020203" pitchFamily="34" charset="0"/>
              </a:rPr>
              <a:t>Результаты работы КГБУЗ «Консультативно-диагностический центр Алтайского края»</a:t>
            </a:r>
          </a:p>
          <a:p>
            <a:pPr algn="ctr"/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в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Condensed" panose="020B0502040204020203" pitchFamily="34" charset="0"/>
              </a:rPr>
              <a:t> 2022 году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668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6F5A3B5-9F66-4630-B306-BD07A7924B1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0593" y="301673"/>
            <a:ext cx="8104129" cy="4842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Телемедицинские консультации в режиме врач-врач с МО края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358004" y="1039927"/>
            <a:ext cx="8233546" cy="3106623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Всего проконсультировано 18 человек</a:t>
            </a:r>
          </a:p>
          <a:p>
            <a:pPr marL="269588" indent="-269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 них: </a:t>
            </a:r>
            <a: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 – с сахарным диабетом, 1- с акромегалией, 1- с тиреотоксикозом, 1- с </a:t>
            </a:r>
            <a:r>
              <a:rPr lang="ru-RU" sz="14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пангипопитуитаризмом</a:t>
            </a:r>
            <a:endParaRPr lang="ru-RU" sz="14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 них: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Рекомендована госпитализация – в 11 случаях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Проведена коррекция лечения – в 17 случаях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Рекомендовано дообследование - в 16 случаях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Уточнен диагноз – 1 случай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Рекомендована очная консультация – в 2х случаях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Изменен диагноз – в 3х случаях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1693" y="4322374"/>
            <a:ext cx="8087958" cy="1106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tx1"/>
                </a:solidFill>
              </a:rPr>
              <a:t>МО, направившие на ТМК: </a:t>
            </a:r>
            <a:r>
              <a:rPr lang="ru-RU" sz="1600" dirty="0">
                <a:solidFill>
                  <a:schemeClr val="tx1"/>
                </a:solidFill>
              </a:rPr>
              <a:t>ГП 1, Барнаул, </a:t>
            </a:r>
            <a:r>
              <a:rPr lang="ru-RU" sz="1600" dirty="0" err="1">
                <a:solidFill>
                  <a:schemeClr val="tx1"/>
                </a:solidFill>
              </a:rPr>
              <a:t>Курьинская</a:t>
            </a:r>
            <a:r>
              <a:rPr lang="ru-RU" sz="1600" dirty="0">
                <a:solidFill>
                  <a:schemeClr val="tx1"/>
                </a:solidFill>
              </a:rPr>
              <a:t> ЦРБ, </a:t>
            </a:r>
            <a:r>
              <a:rPr lang="ru-RU" sz="1600" dirty="0" err="1">
                <a:solidFill>
                  <a:schemeClr val="tx1"/>
                </a:solidFill>
              </a:rPr>
              <a:t>Ребрихинская</a:t>
            </a:r>
            <a:r>
              <a:rPr lang="ru-RU" sz="1600" dirty="0">
                <a:solidFill>
                  <a:schemeClr val="tx1"/>
                </a:solidFill>
              </a:rPr>
              <a:t> ЦРБ, </a:t>
            </a:r>
            <a:r>
              <a:rPr lang="ru-RU" sz="1600" dirty="0" err="1">
                <a:solidFill>
                  <a:schemeClr val="tx1"/>
                </a:solidFill>
              </a:rPr>
              <a:t>Новичихинская</a:t>
            </a:r>
            <a:r>
              <a:rPr lang="ru-RU" sz="1600" dirty="0">
                <a:solidFill>
                  <a:schemeClr val="tx1"/>
                </a:solidFill>
              </a:rPr>
              <a:t> ЦРБ, </a:t>
            </a:r>
            <a:r>
              <a:rPr lang="ru-RU" sz="1600" dirty="0" err="1">
                <a:solidFill>
                  <a:schemeClr val="tx1"/>
                </a:solidFill>
              </a:rPr>
              <a:t>Солонешенская</a:t>
            </a:r>
            <a:r>
              <a:rPr lang="ru-RU" sz="1600" dirty="0">
                <a:solidFill>
                  <a:schemeClr val="tx1"/>
                </a:solidFill>
              </a:rPr>
              <a:t> ЦРБ, Каменская ЦРБ, Роддом №2, г. Барнаул</a:t>
            </a:r>
          </a:p>
        </p:txBody>
      </p:sp>
    </p:spTree>
    <p:extLst>
      <p:ext uri="{BB962C8B-B14F-4D97-AF65-F5344CB8AC3E}">
        <p14:creationId xmlns="" xmlns:p14="http://schemas.microsoft.com/office/powerpoint/2010/main" val="1483126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6F5A3B5-9F66-4630-B306-BD07A7924B1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2344" y="274366"/>
            <a:ext cx="7250750" cy="3517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Телемедицинские консультации в режиме врач-врач с НМИЦ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224654" y="1176571"/>
            <a:ext cx="8341496" cy="3808179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/>
              <a:t>Всего проконсультировано 40 человек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Из них: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b="0" dirty="0"/>
              <a:t>через ККБ – 22 чел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b="0" dirty="0"/>
              <a:t>через КДЦАК -  18 чел</a:t>
            </a:r>
          </a:p>
          <a:p>
            <a:pPr marL="269588" indent="-269588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b="0" dirty="0"/>
              <a:t>Всего:  с акромегалией – 23 чел,  с </a:t>
            </a:r>
            <a:r>
              <a:rPr lang="ru-RU" sz="1200" b="0" dirty="0" err="1"/>
              <a:t>пангипопитуитаризмом</a:t>
            </a:r>
            <a:r>
              <a:rPr lang="ru-RU" sz="1200" b="0" dirty="0"/>
              <a:t> 4 чел, врожденной дисфункцией коры надпочечников 1 чел, </a:t>
            </a:r>
            <a:r>
              <a:rPr lang="ru-RU" sz="1200" b="0" dirty="0" err="1"/>
              <a:t>гиперпаратиреозом</a:t>
            </a:r>
            <a:r>
              <a:rPr lang="ru-RU" sz="1200" b="0" dirty="0"/>
              <a:t> - 4 чел, </a:t>
            </a:r>
            <a:r>
              <a:rPr lang="ru-RU" sz="1200" b="0" dirty="0" err="1"/>
              <a:t>гиперпролактинемией</a:t>
            </a:r>
            <a:r>
              <a:rPr lang="ru-RU" sz="1200" b="0" dirty="0"/>
              <a:t> – 2 чел, синдромом гипогликемии 2 чел, нарушением фосфорно-кальциевого обмена – 1 чел, остеопорозом – 1 чел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/>
              <a:t>Из них рекомендовано: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b="0" dirty="0"/>
              <a:t>госпитализация –  в 34 случаях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b="0" dirty="0"/>
              <a:t>коррекция лечения – в 14 случаях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b="0" dirty="0" err="1"/>
              <a:t>дообследование</a:t>
            </a:r>
            <a:r>
              <a:rPr lang="ru-RU" sz="1200" b="0" dirty="0"/>
              <a:t> - в 25 случаях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b="0" dirty="0"/>
              <a:t>уточнен диагноз – 10 случаев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b="0" dirty="0"/>
              <a:t>Изменен диагноз – в 5 случаях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b="0" dirty="0"/>
              <a:t>Направлены на госпитализацию в МО 4 уровня -7 человек</a:t>
            </a:r>
            <a:endParaRPr lang="ru-RU" sz="11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344" y="4799796"/>
            <a:ext cx="2463406" cy="1751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5596712"/>
            <a:ext cx="5264150" cy="8232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4620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526C6A3-D5A0-6EDD-E1B9-A994763C02CE}"/>
              </a:ext>
            </a:extLst>
          </p:cNvPr>
          <p:cNvSpPr txBox="1"/>
          <p:nvPr/>
        </p:nvSpPr>
        <p:spPr>
          <a:xfrm>
            <a:off x="1993076" y="1995170"/>
            <a:ext cx="569677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Отчет о работе лаборатории цитоморфологических исследований по итогам 2022 года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5D4E69A-4E06-BC61-2B84-DFA1704696A9}"/>
              </a:ext>
            </a:extLst>
          </p:cNvPr>
          <p:cNvSpPr txBox="1"/>
          <p:nvPr/>
        </p:nvSpPr>
        <p:spPr>
          <a:xfrm>
            <a:off x="1993076" y="3183875"/>
            <a:ext cx="4579620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Заведующая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Ломова Надежда Владимировна</a:t>
            </a:r>
          </a:p>
        </p:txBody>
      </p:sp>
    </p:spTree>
    <p:extLst>
      <p:ext uri="{BB962C8B-B14F-4D97-AF65-F5344CB8AC3E}">
        <p14:creationId xmlns="" xmlns:p14="http://schemas.microsoft.com/office/powerpoint/2010/main" val="442496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36293" y="96718"/>
            <a:ext cx="8493175" cy="5808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ОБЪЕМЫ ИССЛЕДОВАНИЙ ЗА 2022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37067206"/>
              </p:ext>
            </p:extLst>
          </p:nvPr>
        </p:nvGraphicFramePr>
        <p:xfrm>
          <a:off x="1057101" y="4838677"/>
          <a:ext cx="7180377" cy="14549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34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934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934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135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ПЕРИОД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Цитологические</a:t>
                      </a:r>
                      <a:r>
                        <a:rPr lang="ru-RU" sz="1400" b="1" baseline="0" dirty="0">
                          <a:solidFill>
                            <a:srgbClr val="287665"/>
                          </a:solidFill>
                        </a:rPr>
                        <a:t> исследования</a:t>
                      </a:r>
                      <a:endParaRPr lang="ru-RU" sz="1400" b="1" dirty="0">
                        <a:solidFill>
                          <a:srgbClr val="287665"/>
                        </a:solidFill>
                      </a:endParaRP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Гистологические исследования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84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2020</a:t>
                      </a:r>
                    </a:p>
                  </a:txBody>
                  <a:tcPr marL="71889" marR="71889" marT="35945" marB="359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77018</a:t>
                      </a:r>
                    </a:p>
                  </a:txBody>
                  <a:tcPr marL="71889" marR="71889" marT="35945" marB="359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34842</a:t>
                      </a:r>
                    </a:p>
                  </a:txBody>
                  <a:tcPr marL="71889" marR="71889" marT="35945" marB="359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784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2021</a:t>
                      </a:r>
                    </a:p>
                  </a:txBody>
                  <a:tcPr marL="71889" marR="71889" marT="35945" marB="359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101117</a:t>
                      </a:r>
                    </a:p>
                  </a:txBody>
                  <a:tcPr marL="71889" marR="71889" marT="35945" marB="359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54794</a:t>
                      </a:r>
                    </a:p>
                  </a:txBody>
                  <a:tcPr marL="71889" marR="71889" marT="35945" marB="359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784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2022</a:t>
                      </a:r>
                    </a:p>
                  </a:txBody>
                  <a:tcPr marL="71889" marR="71889" marT="35945" marB="359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95864</a:t>
                      </a:r>
                    </a:p>
                  </a:txBody>
                  <a:tcPr marL="71889" marR="71889" marT="35945" marB="359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45798</a:t>
                      </a:r>
                    </a:p>
                  </a:txBody>
                  <a:tcPr marL="71889" marR="71889" marT="35945" marB="359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3764911033"/>
              </p:ext>
            </p:extLst>
          </p:nvPr>
        </p:nvGraphicFramePr>
        <p:xfrm>
          <a:off x="400050" y="927100"/>
          <a:ext cx="8242300" cy="3327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696201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4" y="324172"/>
            <a:ext cx="7309186" cy="49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1677" y="5479716"/>
            <a:ext cx="7462796" cy="52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Общее количество цитологических исследований из районов при скрининге - 37578.  Из данного количества выявлено 164 случая дисплазий и 11 случаев рака.</a:t>
            </a:r>
          </a:p>
        </p:txBody>
      </p:sp>
    </p:spTree>
    <p:extLst>
      <p:ext uri="{BB962C8B-B14F-4D97-AF65-F5344CB8AC3E}">
        <p14:creationId xmlns="" xmlns:p14="http://schemas.microsoft.com/office/powerpoint/2010/main" val="729674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41043" y="122118"/>
            <a:ext cx="8493175" cy="58085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Обновление парка оборудования: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750" y="954272"/>
            <a:ext cx="79883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В 2022 году в лабораторию цитоморфологических исследований закупили оборудование: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АФОМК-16-25-ПРО - новый автомат окраски серии ЭМКОСТЕЙНЕР дающий возможность реализовывать самые сложные методики цитологической окраски, включая по Папаниколау.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Система для заливки тканей парафином Leica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HistoCore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Arcadia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Производитель Leica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Biosystems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, Германия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Автоматический прибор для заключения срезов Leica CV5030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Микротом ротационный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Микроскоп Olympus CX 43 с камерой для микроскопа ADF STD05в количестве 6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шт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 .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Это позволило обновить устаревшее оборудование на 80%, а также значительно снизить нагрузку на персонал и увеличить производительность лаборатории.</a:t>
            </a:r>
          </a:p>
        </p:txBody>
      </p:sp>
    </p:spTree>
    <p:extLst>
      <p:ext uri="{BB962C8B-B14F-4D97-AF65-F5344CB8AC3E}">
        <p14:creationId xmlns="" xmlns:p14="http://schemas.microsoft.com/office/powerpoint/2010/main" val="2517742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C1FEBD0-DBEF-F6BB-3932-872896EF97BA}"/>
              </a:ext>
            </a:extLst>
          </p:cNvPr>
          <p:cNvSpPr txBox="1"/>
          <p:nvPr/>
        </p:nvSpPr>
        <p:spPr>
          <a:xfrm>
            <a:off x="1993076" y="1995170"/>
            <a:ext cx="569677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Отчет о работе лаборатории микробиологических исследований 2020-2022г.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6C8E0A-9743-AFE9-3A43-8CB0D879CCFE}"/>
              </a:ext>
            </a:extLst>
          </p:cNvPr>
          <p:cNvSpPr txBox="1"/>
          <p:nvPr/>
        </p:nvSpPr>
        <p:spPr>
          <a:xfrm>
            <a:off x="1993076" y="3051672"/>
            <a:ext cx="4579620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Заведующая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Глотова Елена Викторовна</a:t>
            </a:r>
          </a:p>
        </p:txBody>
      </p:sp>
    </p:spTree>
    <p:extLst>
      <p:ext uri="{BB962C8B-B14F-4D97-AF65-F5344CB8AC3E}">
        <p14:creationId xmlns="" xmlns:p14="http://schemas.microsoft.com/office/powerpoint/2010/main" val="408043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97058" y="158638"/>
            <a:ext cx="8493175" cy="4192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Объемы выполненных исследований в 2021-2022г.</a:t>
            </a:r>
            <a:endParaRPr lang="ru-RU" sz="3200" dirty="0">
              <a:solidFill>
                <a:srgbClr val="287665"/>
              </a:solidFill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36257049"/>
              </p:ext>
            </p:extLst>
          </p:nvPr>
        </p:nvGraphicFramePr>
        <p:xfrm>
          <a:off x="350548" y="1318860"/>
          <a:ext cx="8260052" cy="4002439"/>
        </p:xfrm>
        <a:graphic>
          <a:graphicData uri="http://schemas.openxmlformats.org/drawingml/2006/table">
            <a:tbl>
              <a:tblPr/>
              <a:tblGrid>
                <a:gridCol w="19437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34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79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37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124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288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589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87665"/>
                          </a:solidFill>
                          <a:latin typeface="+mn-lt"/>
                          <a:ea typeface="Calibri"/>
                          <a:cs typeface="Times New Roman"/>
                        </a:rPr>
                        <a:t>Методики по </a:t>
                      </a:r>
                      <a:r>
                        <a:rPr lang="ru-RU" sz="1200" b="1" dirty="0" err="1">
                          <a:solidFill>
                            <a:srgbClr val="287665"/>
                          </a:solidFill>
                          <a:latin typeface="+mn-lt"/>
                          <a:ea typeface="Calibri"/>
                          <a:cs typeface="Times New Roman"/>
                        </a:rPr>
                        <a:t>внебюджету</a:t>
                      </a:r>
                      <a:endParaRPr lang="ru-RU" sz="1200" b="1" dirty="0">
                        <a:solidFill>
                          <a:srgbClr val="287665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87665"/>
                          </a:solidFill>
                          <a:latin typeface="+mn-lt"/>
                          <a:ea typeface="Calibri"/>
                          <a:cs typeface="Times New Roman"/>
                        </a:rPr>
                        <a:t>Методики по ТФОМС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87665"/>
                          </a:solidFill>
                          <a:latin typeface="+mn-lt"/>
                          <a:ea typeface="Calibri"/>
                          <a:cs typeface="Times New Roman"/>
                        </a:rPr>
                        <a:t>Количество исследований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287665"/>
                          </a:solidFill>
                          <a:latin typeface="+mn-lt"/>
                          <a:ea typeface="Calibri"/>
                          <a:cs typeface="Times New Roman"/>
                        </a:rPr>
                        <a:t>Динамика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0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87665"/>
                          </a:solidFill>
                          <a:latin typeface="+mn-lt"/>
                          <a:ea typeface="Calibri"/>
                          <a:cs typeface="Times New Roman"/>
                        </a:rPr>
                        <a:t>2021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87665"/>
                          </a:solidFill>
                          <a:latin typeface="+mn-lt"/>
                          <a:ea typeface="Calibri"/>
                          <a:cs typeface="Times New Roman"/>
                        </a:rPr>
                        <a:t>2022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63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Всего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FD5151"/>
                          </a:solidFill>
                          <a:latin typeface="+mn-lt"/>
                          <a:ea typeface="Calibri"/>
                          <a:cs typeface="Times New Roman"/>
                        </a:rPr>
                        <a:t>122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911382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759942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- 16,7%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63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Бактериология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59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85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186404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196656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+ 5,5%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63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ПЦР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724978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563786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- 22%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95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В т.ч. </a:t>
                      </a: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COVID</a:t>
                      </a: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-19, </a:t>
                      </a:r>
                      <a:r>
                        <a:rPr lang="ru-RU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абс.число</a:t>
                      </a:r>
                      <a:endParaRPr lang="ru-RU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666099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410340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- 38%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21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Грипп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473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7567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 в 16 раз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265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Регулярные методики ПЦР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58406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145879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+ 150%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12493" y="271084"/>
            <a:ext cx="8493175" cy="5119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Динамика выполнения исследований на ковид  с апреля  2021-2022 годах. </a:t>
            </a:r>
            <a:endParaRPr lang="ru-RU" sz="3200" dirty="0">
              <a:solidFill>
                <a:srgbClr val="287665"/>
              </a:solidFill>
              <a:latin typeface="+mj-lt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691554182"/>
              </p:ext>
            </p:extLst>
          </p:nvPr>
        </p:nvGraphicFramePr>
        <p:xfrm>
          <a:off x="215900" y="982607"/>
          <a:ext cx="8439150" cy="4452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278843" y="781077"/>
            <a:ext cx="8427007" cy="15620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7665"/>
              </a:buClr>
              <a:buSzPct val="150000"/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Бактериологические исследования для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30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медицинских организаций края, в структуре исследований преобладают исследования для стационарного профиля МО – 76%, для поликлиник города -18%, КДЦАК – 6%.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7665"/>
              </a:buClr>
              <a:buSzPct val="150000"/>
              <a:buFont typeface="Arial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Исследования методом ПЦР в 2022 году  были выполнены для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79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организаций края, в структуре преобладают исследования для МО поликлинического звена 62%, для стационаров 12%, КДЦАК -26%.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185493" y="191969"/>
            <a:ext cx="8493175" cy="4620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Структура исследований  в подразделениях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133454617"/>
              </p:ext>
            </p:extLst>
          </p:nvPr>
        </p:nvGraphicFramePr>
        <p:xfrm>
          <a:off x="129647" y="2914650"/>
          <a:ext cx="4313360" cy="3647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Содержимое 9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2693138759"/>
              </p:ext>
            </p:extLst>
          </p:nvPr>
        </p:nvGraphicFramePr>
        <p:xfrm>
          <a:off x="4718050" y="2914651"/>
          <a:ext cx="4124767" cy="36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5F2745-17BE-6917-59E5-BD8EA24A5935}"/>
              </a:ext>
            </a:extLst>
          </p:cNvPr>
          <p:cNvSpPr txBox="1"/>
          <p:nvPr/>
        </p:nvSpPr>
        <p:spPr>
          <a:xfrm>
            <a:off x="1993076" y="1995170"/>
            <a:ext cx="569677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Отчет о работе медико-генетической консультации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2020-2022 гг.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ED34CC-FEEF-EA09-D2A5-2A91166B0C38}"/>
              </a:ext>
            </a:extLst>
          </p:cNvPr>
          <p:cNvSpPr txBox="1"/>
          <p:nvPr/>
        </p:nvSpPr>
        <p:spPr>
          <a:xfrm>
            <a:off x="1993076" y="3073706"/>
            <a:ext cx="4579620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Заведующий консультацией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к.м.н. Никонов Александр Михайлович</a:t>
            </a:r>
          </a:p>
        </p:txBody>
      </p:sp>
    </p:spTree>
    <p:extLst>
      <p:ext uri="{BB962C8B-B14F-4D97-AF65-F5344CB8AC3E}">
        <p14:creationId xmlns="" xmlns:p14="http://schemas.microsoft.com/office/powerpoint/2010/main" val="2216908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236293" y="14116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Структура исследований по форме оплаты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552161781"/>
              </p:ext>
            </p:extLst>
          </p:nvPr>
        </p:nvGraphicFramePr>
        <p:xfrm>
          <a:off x="349250" y="1942708"/>
          <a:ext cx="8299450" cy="3823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106" y="4356100"/>
            <a:ext cx="2899398" cy="2190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2732526"/>
            <a:ext cx="5111770" cy="283769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42643" y="19196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Новое оборудование в ПЦР подразделении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2690" y="780381"/>
            <a:ext cx="6775024" cy="1629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2022 году для эффективной работы ПЦР лаборатории было  приобретено:</a:t>
            </a:r>
          </a:p>
          <a:p>
            <a:pPr marL="285750" indent="-285750">
              <a:spcAft>
                <a:spcPts val="600"/>
              </a:spcAft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Амплификатор детектирующий  ДТ-прайм -4  </a:t>
            </a:r>
          </a:p>
          <a:p>
            <a:pPr marL="285750" indent="-285750">
              <a:spcAft>
                <a:spcPts val="600"/>
              </a:spcAft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Автоматизированная станция для выделения ДНК/РНК </a:t>
            </a:r>
            <a:r>
              <a:rPr lang="ru-RU" sz="1415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«AUTO‑PURE96»</a:t>
            </a:r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Диспенсер </a:t>
            </a:r>
            <a:r>
              <a:rPr lang="ru-RU" sz="1415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микропланшетного</a:t>
            </a:r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формата </a:t>
            </a:r>
            <a:r>
              <a:rPr lang="en-US" sz="1415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Multidrop</a:t>
            </a:r>
            <a:r>
              <a:rPr lang="en-US" sz="141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-1</a:t>
            </a:r>
            <a:endParaRPr lang="ru-RU" sz="1415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289" y="2590800"/>
            <a:ext cx="2749561" cy="18973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395" y="3255009"/>
            <a:ext cx="3452866" cy="342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r="6162"/>
          <a:stretch/>
        </p:blipFill>
        <p:spPr>
          <a:xfrm>
            <a:off x="5914636" y="775285"/>
            <a:ext cx="2695964" cy="232033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12493" y="191968"/>
            <a:ext cx="8493175" cy="5808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Новое оборудование в бактериологическом подразделении лаборатории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1748" y="1213968"/>
            <a:ext cx="499955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2022 году было приобретено: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СО 2 инкубатор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Shellab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-1 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Необходим для роста микроорганизмов, которые нуждаются в повышенном количестве СО2 Появление СО инкубатора позволило повысить уровень качества наших исследований и дало возможность открыть новые актуальные методики.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Геманализатор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бактериологический для выполнения методики «Бактериологическое исследование крови на стерильность.»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Термостат лабораторный -4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Стерилизатор паровой -1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 Стерилизатор суховоздушный -1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5376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93443" y="2543222"/>
            <a:ext cx="4183307" cy="21240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7665"/>
              </a:buClr>
              <a:buSzPct val="150000"/>
            </a:pPr>
            <a:r>
              <a:rPr lang="ru-RU" sz="1600" b="1" dirty="0">
                <a:solidFill>
                  <a:srgbClr val="287665"/>
                </a:solidFill>
              </a:rPr>
              <a:t>Диагностика сепсиса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7665"/>
              </a:buClr>
              <a:buSzPct val="150000"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</a:t>
            </a: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окращение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сроков выдачи результатов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7665"/>
              </a:buClr>
              <a:buSzPct val="150000"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Сокращение расходов на реактивы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7665"/>
              </a:buClr>
              <a:buSzPct val="150000"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Снижение </a:t>
            </a:r>
            <a:r>
              <a:rPr lang="ru-RU" sz="1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трудозатат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7665"/>
              </a:buClr>
              <a:buSzPct val="150000"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Повышение качества исследований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9650" y="1392708"/>
            <a:ext cx="3797300" cy="474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BD3083F-27EA-0093-02CB-7F75BB9B63C5}"/>
              </a:ext>
            </a:extLst>
          </p:cNvPr>
          <p:cNvSpPr txBox="1"/>
          <p:nvPr/>
        </p:nvSpPr>
        <p:spPr>
          <a:xfrm>
            <a:off x="185738" y="178485"/>
            <a:ext cx="8570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dirty="0" err="1">
                <a:solidFill>
                  <a:srgbClr val="287665"/>
                </a:solidFill>
                <a:latin typeface="+mj-lt"/>
              </a:rPr>
              <a:t>Геманализатор</a:t>
            </a:r>
            <a:r>
              <a:rPr lang="ru-RU" sz="2400" dirty="0">
                <a:solidFill>
                  <a:srgbClr val="287665"/>
                </a:solidFill>
                <a:latin typeface="+mj-lt"/>
              </a:rPr>
              <a:t> бактериологический </a:t>
            </a:r>
            <a:r>
              <a:rPr lang="en-US" sz="2400" dirty="0" err="1">
                <a:solidFill>
                  <a:srgbClr val="287665"/>
                </a:solidFill>
                <a:latin typeface="+mj-lt"/>
              </a:rPr>
              <a:t>Labstar</a:t>
            </a:r>
            <a:r>
              <a:rPr lang="en-US" sz="2400" dirty="0">
                <a:solidFill>
                  <a:srgbClr val="287665"/>
                </a:solidFill>
                <a:latin typeface="+mj-lt"/>
              </a:rPr>
              <a:t> 100</a:t>
            </a:r>
            <a:endParaRPr lang="ru-RU" sz="2400" dirty="0">
              <a:solidFill>
                <a:srgbClr val="287665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971873" y="1342210"/>
            <a:ext cx="7251377" cy="333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1889" tIns="35945" rIns="71889" bIns="35945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defTabSz="718901" fontAlgn="base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Микроскопическое исследование ногтевых пластин на грибы  </a:t>
            </a:r>
            <a:endParaRPr lang="ru-RU" sz="1600" dirty="0">
              <a:cs typeface="Arial" pitchFamily="34" charset="0"/>
            </a:endParaRPr>
          </a:p>
          <a:p>
            <a:pPr marL="457200" indent="-457200" defTabSz="718901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Микроскопическое исследование волос  на грибы.   </a:t>
            </a:r>
            <a:endParaRPr lang="ru-RU" sz="1600" dirty="0">
              <a:cs typeface="Arial" pitchFamily="34" charset="0"/>
            </a:endParaRPr>
          </a:p>
          <a:p>
            <a:pPr marL="457200" indent="-457200" defTabSz="718901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Иммунохроматографическое экспресс-исследование влагалищного отделяемого на стрептококки группы В.</a:t>
            </a:r>
            <a:endParaRPr lang="ru-RU" sz="1600" dirty="0">
              <a:cs typeface="Arial" pitchFamily="34" charset="0"/>
            </a:endParaRPr>
          </a:p>
          <a:p>
            <a:pPr marL="457200" indent="-457200" defTabSz="718901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Молекулярно-биологическое исследование  Выявление ДНК TREC и  KREC методом ПЦР в крови, количественное исследование. (</a:t>
            </a:r>
            <a:r>
              <a:rPr lang="ru-RU" sz="1600" b="1" dirty="0">
                <a:solidFill>
                  <a:srgbClr val="FD5151"/>
                </a:solidFill>
                <a:ea typeface="Calibri" pitchFamily="34" charset="0"/>
                <a:cs typeface="Times New Roman" pitchFamily="18" charset="0"/>
              </a:rPr>
              <a:t>диагностика клеточного первичного иммунодефицита у детей</a:t>
            </a:r>
            <a:r>
              <a:rPr lang="ru-RU" sz="1600" dirty="0">
                <a:ea typeface="Calibri" pitchFamily="34" charset="0"/>
                <a:cs typeface="Times New Roman" pitchFamily="18" charset="0"/>
              </a:rPr>
              <a:t>)</a:t>
            </a:r>
            <a:endParaRPr lang="ru-RU" sz="1600" dirty="0">
              <a:cs typeface="Times New Roman" pitchFamily="18" charset="0"/>
            </a:endParaRPr>
          </a:p>
          <a:p>
            <a:pPr marL="457200" indent="-457200" defTabSz="718901" eaLnBrk="0" fontAlgn="base" hangingPunct="0"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На рассмотрении в Министерстве здравоохранения  находятся методики по </a:t>
            </a:r>
            <a:r>
              <a:rPr lang="ru-RU" sz="1600" dirty="0" err="1"/>
              <a:t>внебюджету</a:t>
            </a:r>
            <a:r>
              <a:rPr lang="ru-RU" sz="1600" dirty="0"/>
              <a:t> и ТФОМС: Молекулярно-биологическое исследование отделяемого из цервикального канала на стрептококк группы В и  Бактериологическое исследование на </a:t>
            </a:r>
            <a:r>
              <a:rPr lang="ru-RU" sz="1600" dirty="0" err="1"/>
              <a:t>энтеропатогенную</a:t>
            </a:r>
            <a:r>
              <a:rPr lang="ru-RU" sz="1600" dirty="0"/>
              <a:t> кишечную палочку.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B43B24-B51A-C9CD-1BAD-D1677BD4DD2B}"/>
              </a:ext>
            </a:extLst>
          </p:cNvPr>
          <p:cNvSpPr txBox="1"/>
          <p:nvPr/>
        </p:nvSpPr>
        <p:spPr>
          <a:xfrm>
            <a:off x="279400" y="184835"/>
            <a:ext cx="8458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87665"/>
                </a:solidFill>
                <a:latin typeface="+mj-lt"/>
              </a:rPr>
              <a:t>В лаборатории введены новые методики по </a:t>
            </a:r>
            <a:r>
              <a:rPr lang="ru-RU" sz="2400" dirty="0" err="1">
                <a:solidFill>
                  <a:srgbClr val="287665"/>
                </a:solidFill>
                <a:latin typeface="+mj-lt"/>
              </a:rPr>
              <a:t>внебюджету</a:t>
            </a:r>
            <a:r>
              <a:rPr lang="ru-RU" sz="2400" dirty="0">
                <a:solidFill>
                  <a:srgbClr val="287665"/>
                </a:solidFill>
                <a:latin typeface="+mj-lt"/>
              </a:rPr>
              <a:t>: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sz="quarter" idx="4294967295"/>
          </p:nvPr>
        </p:nvSpPr>
        <p:spPr>
          <a:xfrm>
            <a:off x="308251" y="876301"/>
            <a:ext cx="3958949" cy="374014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7665"/>
              </a:buClr>
              <a:buSzPct val="150000"/>
              <a:buFont typeface="Arial" pitchFamily="34" charset="0"/>
              <a:buChar char="•"/>
            </a:pPr>
            <a:r>
              <a:rPr lang="ru-RU" sz="1600" dirty="0"/>
              <a:t>Введены реестры для проведения исследований на </a:t>
            </a:r>
            <a:r>
              <a:rPr lang="ru-RU" sz="1600" dirty="0" err="1"/>
              <a:t>коронавирусную</a:t>
            </a:r>
            <a:r>
              <a:rPr lang="ru-RU" sz="1600" dirty="0"/>
              <a:t> инфекцию (при помощи набора четырехзначного кода номера реестра, автоматически загружаются данные всех пациентов в журнал МИРА)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7665"/>
              </a:buClr>
              <a:buSzPct val="150000"/>
              <a:buFont typeface="Arial" pitchFamily="34" charset="0"/>
              <a:buChar char="•"/>
            </a:pPr>
            <a:r>
              <a:rPr lang="ru-RU" sz="1600" dirty="0"/>
              <a:t>Отлажена автоматическая передача данных с амплификатора в выдачу результатов ЛИС.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87665"/>
              </a:buClr>
              <a:buSzPct val="150000"/>
              <a:buFont typeface="Arial" pitchFamily="34" charset="0"/>
              <a:buChar char="•"/>
            </a:pPr>
            <a:r>
              <a:rPr lang="ru-RU" sz="1600" dirty="0"/>
              <a:t>Начата работа по созданию микробиологического электронного журнала с формированием корректной отчетности.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4294967295"/>
          </p:nvPr>
        </p:nvSpPr>
        <p:spPr>
          <a:xfrm>
            <a:off x="248993" y="17291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Автоматизация процессов</a:t>
            </a:r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6450" y="4258709"/>
            <a:ext cx="4114800" cy="232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5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50" y="885040"/>
            <a:ext cx="4102099" cy="325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223593" y="15386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Взаимодействие с внешними организациями</a:t>
            </a:r>
          </a:p>
        </p:txBody>
      </p:sp>
      <p:sp>
        <p:nvSpPr>
          <p:cNvPr id="91137" name="Rectangle 1"/>
          <p:cNvSpPr>
            <a:spLocks noChangeArrowheads="1"/>
          </p:cNvSpPr>
          <p:nvPr/>
        </p:nvSpPr>
        <p:spPr bwMode="auto">
          <a:xfrm>
            <a:off x="414537" y="1130744"/>
            <a:ext cx="7237213" cy="236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1889" tIns="35945" rIns="71889" bIns="35945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718901" fontAlgn="base">
              <a:spcBef>
                <a:spcPct val="0"/>
              </a:spcBef>
              <a:spcAft>
                <a:spcPts val="600"/>
              </a:spcAft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В 2022 году Лаборатория участвовала в общероссийском  мониторинге </a:t>
            </a:r>
            <a:r>
              <a:rPr lang="ru-RU" sz="1600" dirty="0" err="1">
                <a:ea typeface="Calibri" pitchFamily="34" charset="0"/>
                <a:cs typeface="Times New Roman" pitchFamily="18" charset="0"/>
              </a:rPr>
              <a:t>антибиотикочувствительности</a:t>
            </a:r>
            <a:r>
              <a:rPr lang="ru-RU" sz="1600" dirty="0">
                <a:ea typeface="Calibri" pitchFamily="34" charset="0"/>
                <a:cs typeface="Times New Roman" pitchFamily="18" charset="0"/>
              </a:rPr>
              <a:t> к </a:t>
            </a:r>
            <a:r>
              <a:rPr lang="ru-RU" sz="1600" dirty="0" err="1">
                <a:ea typeface="Calibri" pitchFamily="34" charset="0"/>
                <a:cs typeface="Times New Roman" pitchFamily="18" charset="0"/>
              </a:rPr>
              <a:t>цефтазидиму</a:t>
            </a:r>
            <a:r>
              <a:rPr lang="ru-RU" sz="16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>
                <a:ea typeface="Calibri" pitchFamily="34" charset="0"/>
                <a:cs typeface="Times New Roman" pitchFamily="18" charset="0"/>
              </a:rPr>
              <a:t>авибактаму</a:t>
            </a:r>
            <a:r>
              <a:rPr lang="ru-RU" sz="1600" dirty="0">
                <a:ea typeface="Calibri" pitchFamily="34" charset="0"/>
                <a:cs typeface="Times New Roman" pitchFamily="18" charset="0"/>
              </a:rPr>
              <a:t> в рамках взаимодействия с МАКМАХ (</a:t>
            </a:r>
            <a:r>
              <a:rPr lang="ru-RU" sz="1600" b="1" dirty="0">
                <a:solidFill>
                  <a:srgbClr val="333333"/>
                </a:solidFill>
                <a:ea typeface="Calibri" pitchFamily="34" charset="0"/>
                <a:cs typeface="Times New Roman" pitchFamily="18" charset="0"/>
              </a:rPr>
              <a:t>Межрегиональная ассоциация по клинической микробиологии и </a:t>
            </a:r>
            <a:r>
              <a:rPr lang="ru-RU" sz="1600" b="1" dirty="0" err="1">
                <a:solidFill>
                  <a:srgbClr val="333333"/>
                </a:solidFill>
                <a:ea typeface="Calibri" pitchFamily="34" charset="0"/>
                <a:cs typeface="Times New Roman" pitchFamily="18" charset="0"/>
              </a:rPr>
              <a:t>антимикробной</a:t>
            </a:r>
            <a:r>
              <a:rPr lang="ru-RU" sz="1600" b="1" dirty="0">
                <a:solidFill>
                  <a:srgbClr val="333333"/>
                </a:solidFill>
                <a:ea typeface="Calibri" pitchFamily="34" charset="0"/>
                <a:cs typeface="Times New Roman" pitchFamily="18" charset="0"/>
              </a:rPr>
              <a:t> химиотерапии). Также проводится регулярный внешний (при взаимодействии со ФСВОК) и внутренний контроль качества исследований. </a:t>
            </a:r>
          </a:p>
          <a:p>
            <a:pPr marL="285750" indent="-285750" defTabSz="718901" fontAlgn="base">
              <a:spcBef>
                <a:spcPct val="0"/>
              </a:spcBef>
              <a:spcAft>
                <a:spcPts val="600"/>
              </a:spcAft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/>
              <a:t>На базе лаборатории проводятся регулярные обучения студентов медицинского колледжа и института. </a:t>
            </a:r>
            <a:endParaRPr lang="ru-RU" sz="1600" dirty="0">
              <a:cs typeface="Arial" pitchFamily="34" charset="0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5851" y="4042522"/>
            <a:ext cx="2409222" cy="2486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4444" y="4158051"/>
            <a:ext cx="2266206" cy="231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06143" y="115768"/>
            <a:ext cx="8493175" cy="5808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Современное оборудование бактериологической лаборатории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2777"/>
          <a:stretch/>
        </p:blipFill>
        <p:spPr>
          <a:xfrm>
            <a:off x="5757476" y="2997200"/>
            <a:ext cx="3189675" cy="3600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6257" y="2336968"/>
            <a:ext cx="1509676" cy="1486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0024" y="792278"/>
            <a:ext cx="1538757" cy="1209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182" y="4766275"/>
            <a:ext cx="3375668" cy="17353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73" y="1555890"/>
            <a:ext cx="2270962" cy="2279169"/>
          </a:xfrm>
          <a:prstGeom prst="rect">
            <a:avLst/>
          </a:prstGeom>
        </p:spPr>
      </p:pic>
      <p:cxnSp>
        <p:nvCxnSpPr>
          <p:cNvPr id="20" name="Прямая со стрелкой 19"/>
          <p:cNvCxnSpPr>
            <a:cxnSpLocks/>
          </p:cNvCxnSpPr>
          <p:nvPr/>
        </p:nvCxnSpPr>
        <p:spPr>
          <a:xfrm flipV="1">
            <a:off x="1962150" y="1365250"/>
            <a:ext cx="920750" cy="679450"/>
          </a:xfrm>
          <a:prstGeom prst="straightConnector1">
            <a:avLst/>
          </a:prstGeom>
          <a:ln w="38100">
            <a:solidFill>
              <a:srgbClr val="2876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0023" y="4362109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287665"/>
                </a:solidFill>
              </a:rPr>
              <a:t>СЕГОДНЯ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5193" y="117310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D5151"/>
                </a:solidFill>
              </a:rPr>
              <a:t>ПЕРСПЕКТИВА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="" xmlns:a16="http://schemas.microsoft.com/office/drawing/2014/main" id="{43E1E84F-66CD-F91D-4BE7-CA4A78AFBB86}"/>
              </a:ext>
            </a:extLst>
          </p:cNvPr>
          <p:cNvCxnSpPr>
            <a:cxnSpLocks/>
          </p:cNvCxnSpPr>
          <p:nvPr/>
        </p:nvCxnSpPr>
        <p:spPr>
          <a:xfrm>
            <a:off x="4616450" y="1397000"/>
            <a:ext cx="558800" cy="762000"/>
          </a:xfrm>
          <a:prstGeom prst="straightConnector1">
            <a:avLst/>
          </a:prstGeom>
          <a:ln w="38100">
            <a:solidFill>
              <a:srgbClr val="2876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70B4DF84-6256-AD04-FDE9-E8E4AB029262}"/>
              </a:ext>
            </a:extLst>
          </p:cNvPr>
          <p:cNvCxnSpPr>
            <a:cxnSpLocks/>
          </p:cNvCxnSpPr>
          <p:nvPr/>
        </p:nvCxnSpPr>
        <p:spPr>
          <a:xfrm flipH="1">
            <a:off x="3829050" y="3968750"/>
            <a:ext cx="520700" cy="596900"/>
          </a:xfrm>
          <a:prstGeom prst="straightConnector1">
            <a:avLst/>
          </a:prstGeom>
          <a:ln w="38100">
            <a:solidFill>
              <a:srgbClr val="2876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="" xmlns:a16="http://schemas.microsoft.com/office/drawing/2014/main" id="{0985E8C8-BEC2-7052-7EF7-DFD318A25D16}"/>
              </a:ext>
            </a:extLst>
          </p:cNvPr>
          <p:cNvCxnSpPr>
            <a:cxnSpLocks/>
          </p:cNvCxnSpPr>
          <p:nvPr/>
        </p:nvCxnSpPr>
        <p:spPr>
          <a:xfrm>
            <a:off x="6000750" y="3892550"/>
            <a:ext cx="571500" cy="533400"/>
          </a:xfrm>
          <a:prstGeom prst="straightConnector1">
            <a:avLst/>
          </a:prstGeom>
          <a:ln w="38100">
            <a:solidFill>
              <a:srgbClr val="2876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EA3D98B-EB61-31F5-525F-56EA8FE20ED9}"/>
              </a:ext>
            </a:extLst>
          </p:cNvPr>
          <p:cNvSpPr txBox="1"/>
          <p:nvPr/>
        </p:nvSpPr>
        <p:spPr>
          <a:xfrm>
            <a:off x="6732343" y="258280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D5151"/>
                </a:solidFill>
              </a:rPr>
              <a:t>ПЕРСПЕКТИВА</a:t>
            </a:r>
          </a:p>
        </p:txBody>
      </p:sp>
    </p:spTree>
    <p:extLst>
      <p:ext uri="{BB962C8B-B14F-4D97-AF65-F5344CB8AC3E}">
        <p14:creationId xmlns="" xmlns:p14="http://schemas.microsoft.com/office/powerpoint/2010/main" val="3286602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B18ADDA-E20A-75A0-627D-39897B5A1F2D}"/>
              </a:ext>
            </a:extLst>
          </p:cNvPr>
          <p:cNvSpPr txBox="1"/>
          <p:nvPr/>
        </p:nvSpPr>
        <p:spPr>
          <a:xfrm>
            <a:off x="1993076" y="1995170"/>
            <a:ext cx="569677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Отчет о работе клинико-диагностической лаборатории 2020-2022г.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F7C2728-6C3A-A851-ECAA-6E1CC3CE17B3}"/>
              </a:ext>
            </a:extLst>
          </p:cNvPr>
          <p:cNvSpPr txBox="1"/>
          <p:nvPr/>
        </p:nvSpPr>
        <p:spPr>
          <a:xfrm>
            <a:off x="1993076" y="3095740"/>
            <a:ext cx="4579620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Заведующая</a:t>
            </a:r>
          </a:p>
          <a:p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Дворская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Анна Сергеевна</a:t>
            </a:r>
          </a:p>
        </p:txBody>
      </p:sp>
    </p:spTree>
    <p:extLst>
      <p:ext uri="{BB962C8B-B14F-4D97-AF65-F5344CB8AC3E}">
        <p14:creationId xmlns="" xmlns:p14="http://schemas.microsoft.com/office/powerpoint/2010/main" val="3386332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6F5A3B5-9F66-4630-B306-BD07A7924B1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0341" y="250151"/>
            <a:ext cx="8493175" cy="4382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Объемы исследований за 2022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78467704"/>
              </p:ext>
            </p:extLst>
          </p:nvPr>
        </p:nvGraphicFramePr>
        <p:xfrm>
          <a:off x="245845" y="2465663"/>
          <a:ext cx="8108624" cy="1699938"/>
        </p:xfrm>
        <a:graphic>
          <a:graphicData uri="http://schemas.openxmlformats.org/drawingml/2006/table">
            <a:tbl>
              <a:tblPr/>
              <a:tblGrid>
                <a:gridCol w="20267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267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75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275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6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Период</a:t>
                      </a: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Клиника</a:t>
                      </a:r>
                      <a:endParaRPr lang="ru-RU" sz="2000" dirty="0">
                        <a:solidFill>
                          <a:srgbClr val="28766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Биохимия</a:t>
                      </a:r>
                      <a:endParaRPr lang="ru-RU" sz="2000" dirty="0">
                        <a:solidFill>
                          <a:srgbClr val="28766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Иммунология</a:t>
                      </a:r>
                      <a:endParaRPr lang="ru-RU" sz="2000" dirty="0">
                        <a:solidFill>
                          <a:srgbClr val="28766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6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2021</a:t>
                      </a: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186974</a:t>
                      </a: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319039</a:t>
                      </a: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574945</a:t>
                      </a: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6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2022</a:t>
                      </a: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182889</a:t>
                      </a: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420934</a:t>
                      </a: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579080</a:t>
                      </a:r>
                    </a:p>
                  </a:txBody>
                  <a:tcPr marL="68274" marR="682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6138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28E8E26B-F047-23E5-5662-58AE695DFB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5991049"/>
              </p:ext>
            </p:extLst>
          </p:nvPr>
        </p:nvGraphicFramePr>
        <p:xfrm>
          <a:off x="228600" y="292100"/>
          <a:ext cx="8362950" cy="595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141345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5901" y="4870275"/>
            <a:ext cx="2064837" cy="1565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4720" y="3193353"/>
            <a:ext cx="1987198" cy="136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0722" y="1069035"/>
            <a:ext cx="1855194" cy="181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3984EDF-79FA-52D3-4570-20DA45D16E5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8209" y="819318"/>
            <a:ext cx="5472992" cy="579738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>
                <a:solidFill>
                  <a:srgbClr val="287665"/>
                </a:solidFill>
              </a:rPr>
              <a:t>Клинико-биохимический раздел: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Мочевой анализатор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Aution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Max AX-4030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Снижение времени выполнения исследований (ускорение выдачи результатов)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Дублирующий анализатор  (в случае поломки не закрываем методики)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Выполнено с момента ввода в эксплуатацию 5 тыс. исследований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Лазерный анализатор агрегации тромбоцитов АЛАТ-2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Российское производство,  расходные материалы и реагенты российского производства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Анализатор приобретен в рамках замены  устаревшего оборудования 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Выполнено с момента ввода в эксплуатацию 1, 5 тыс. исследований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Выполнено с момента ввода в эксплуатацию 5 тыс. исследований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Автоматический биохимический анализатор, работающий по технологии «сухая </a:t>
            </a:r>
          </a:p>
          <a:p>
            <a:pPr marL="269588" indent="-269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Химия» 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SpotChem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EZ: исследование уровня глюкозы в плазме капиллярной крови и </a:t>
            </a:r>
          </a:p>
          <a:p>
            <a:pPr marL="269588" indent="-269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Проведение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глюкозотолерантного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теста.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6190" y="152420"/>
            <a:ext cx="82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287665"/>
                </a:solidFill>
                <a:latin typeface="+mj-lt"/>
              </a:rPr>
              <a:t>Обновление парка оборудования:</a:t>
            </a:r>
          </a:p>
        </p:txBody>
      </p:sp>
    </p:spTree>
    <p:extLst>
      <p:ext uri="{BB962C8B-B14F-4D97-AF65-F5344CB8AC3E}">
        <p14:creationId xmlns="" xmlns:p14="http://schemas.microsoft.com/office/powerpoint/2010/main" val="3239014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57479" y="576700"/>
            <a:ext cx="5535321" cy="54176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>
                <a:solidFill>
                  <a:srgbClr val="287665"/>
                </a:solidFill>
              </a:rPr>
              <a:t>ИХА-анализаторы «</a:t>
            </a:r>
            <a:r>
              <a:rPr lang="ru-RU" sz="1400" b="1" dirty="0" err="1">
                <a:solidFill>
                  <a:srgbClr val="287665"/>
                </a:solidFill>
              </a:rPr>
              <a:t>Centaur</a:t>
            </a:r>
            <a:r>
              <a:rPr lang="ru-RU" sz="1400" b="1" dirty="0">
                <a:solidFill>
                  <a:srgbClr val="287665"/>
                </a:solidFill>
              </a:rPr>
              <a:t> CP»	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Свободный Т3 (ИХА)		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Свободный Т4 (ИХА)		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ТТГ (ИХА)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 err="1">
                <a:solidFill>
                  <a:srgbClr val="287665"/>
                </a:solidFill>
              </a:rPr>
              <a:t>Иммунохемилюминесцентные</a:t>
            </a:r>
            <a:r>
              <a:rPr lang="ru-RU" sz="1400" b="1" dirty="0">
                <a:solidFill>
                  <a:srgbClr val="287665"/>
                </a:solidFill>
              </a:rPr>
              <a:t> анализаторы «IMMULITE 2000»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Тиреоглобулин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Ферритин (ИХА)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Паратгормон 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Альфа-</a:t>
            </a:r>
            <a:r>
              <a:rPr lang="ru-RU" sz="12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фетопротеин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(АФП) (ИХА)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Антитела к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тиреоглобулину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Бета-ХГ сыворотки (ИХА)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Антитела к ТПО (ИХА) </a:t>
            </a:r>
            <a:r>
              <a:rPr lang="ru-RU" sz="12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Простато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-специфический антиген (ИХА)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Остеокальцин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Свободный ПСА (ИХА)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Кальцитонин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СА-125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Гормоны: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СА 19-9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СЕКС-глобулин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Раково-эмбриональный антиген (РЭА,СЕА)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Соматотропный гормон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СА 15-3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Андростендион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D-</a:t>
            </a:r>
            <a:r>
              <a:rPr lang="ru-RU" sz="12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димер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(авт.)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АКТГ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Общий иммуноглобулин Е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Неконьюгированный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эстриол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Исследование уровня </a:t>
            </a:r>
            <a:r>
              <a:rPr lang="ru-RU" sz="12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вальпроевой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кислоты в крови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Прогестерон (ИХА)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Кортизол (ИХА)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Тестостерон (ИХА) </a:t>
            </a:r>
            <a:r>
              <a:rPr lang="ru-RU" sz="12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Инсулиноподобный фактор роста I Инсулин C-пептид 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>
                <a:solidFill>
                  <a:srgbClr val="287665"/>
                </a:solidFill>
              </a:rPr>
              <a:t>Автоматический иммунохимический анализатор ADVIA </a:t>
            </a:r>
            <a:r>
              <a:rPr lang="ru-RU" sz="1400" b="1" dirty="0" err="1">
                <a:solidFill>
                  <a:srgbClr val="287665"/>
                </a:solidFill>
              </a:rPr>
              <a:t>Centaur</a:t>
            </a:r>
            <a:r>
              <a:rPr lang="ru-RU" sz="1400" b="1" dirty="0">
                <a:solidFill>
                  <a:srgbClr val="287665"/>
                </a:solidFill>
              </a:rPr>
              <a:t> XPT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Дегидроэпиандростерон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ФСГ (ИХА)		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ЛГ (ИХА)		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Пролактин (ИХА)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Эстрадиол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(ИХА)	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Определение 25-OH-Витамин Д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8982" y="4432300"/>
            <a:ext cx="2651839" cy="205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347" y="2267069"/>
            <a:ext cx="2669893" cy="191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6640" y="380664"/>
            <a:ext cx="2453335" cy="163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96918"/>
            <a:ext cx="3707064" cy="271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522" y="674767"/>
            <a:ext cx="4792393" cy="535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524199" y="3544044"/>
            <a:ext cx="3213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Автоматический иммунохимический анализатор </a:t>
            </a:r>
            <a:r>
              <a:rPr lang="ru-RU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UniCel</a:t>
            </a:r>
            <a:r>
              <a:rPr lang="ru-RU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®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ru-RU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DxI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800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замена устаревших приборов</a:t>
            </a:r>
          </a:p>
          <a:p>
            <a:pPr marL="285750" indent="-28575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производительность до 400 анализов в час</a:t>
            </a:r>
          </a:p>
          <a:p>
            <a:pPr marL="285750" indent="-28575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широкая панель диагностических тестов</a:t>
            </a:r>
          </a:p>
          <a:p>
            <a:pPr marL="285750" indent="-28575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зарекомендовал себя в ЛПУ города и края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9363258" y="143127"/>
            <a:ext cx="391724" cy="413655"/>
          </a:xfrm>
        </p:spPr>
        <p:txBody>
          <a:bodyPr/>
          <a:lstStyle/>
          <a:p>
            <a:fld id="{A2AE2F61-3739-4347-9B88-B7D294FB5D82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566493" y="1495473"/>
            <a:ext cx="4235407" cy="395917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>
                <a:solidFill>
                  <a:srgbClr val="287665"/>
                </a:solidFill>
              </a:rPr>
              <a:t>Анализатор автоматический </a:t>
            </a:r>
            <a:r>
              <a:rPr lang="ru-RU" sz="1600" b="1" dirty="0" err="1">
                <a:solidFill>
                  <a:srgbClr val="287665"/>
                </a:solidFill>
              </a:rPr>
              <a:t>иммунохемилюминесцентный</a:t>
            </a:r>
            <a:r>
              <a:rPr lang="ru-RU" sz="1600" b="1" dirty="0">
                <a:solidFill>
                  <a:srgbClr val="287665"/>
                </a:solidFill>
              </a:rPr>
              <a:t> MAGLUMI® 2000 </a:t>
            </a:r>
            <a:r>
              <a:rPr lang="ru-RU" sz="1600" b="1" dirty="0" err="1">
                <a:solidFill>
                  <a:srgbClr val="287665"/>
                </a:solidFill>
              </a:rPr>
              <a:t>Plus</a:t>
            </a:r>
            <a:endParaRPr lang="ru-RU" sz="1600" b="1" dirty="0">
              <a:solidFill>
                <a:srgbClr val="28766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0" dirty="0"/>
              <a:t>В панели порядка 150 видов тестов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 err="1"/>
              <a:t>О</a:t>
            </a:r>
            <a:r>
              <a:rPr lang="ru-RU" sz="1600" b="0" dirty="0" err="1"/>
              <a:t>нкомаркеры</a:t>
            </a:r>
            <a:r>
              <a:rPr lang="ru-RU" sz="1600" b="0" dirty="0"/>
              <a:t>, функция щитовидной железы, маркеры воспаления, СД, анемии, пренатальный скрининг, лекарственный мониторинг, инфекции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/>
              <a:t>А</a:t>
            </a:r>
            <a:r>
              <a:rPr lang="ru-RU" sz="1600" b="0" dirty="0"/>
              <a:t>нализаторы установлены на территории СФО (Чита, Омск, Красноярск, Барнаул)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0" dirty="0"/>
              <a:t>Более 3- лет в лабораторной службе Казахстана (логистические каналы)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855" y="1270334"/>
            <a:ext cx="3978195" cy="416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9B7BF9-0462-48E8-166D-1D3B3365EC5C}"/>
              </a:ext>
            </a:extLst>
          </p:cNvPr>
          <p:cNvSpPr txBox="1"/>
          <p:nvPr/>
        </p:nvSpPr>
        <p:spPr>
          <a:xfrm>
            <a:off x="1993076" y="1995170"/>
            <a:ext cx="569677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Отчет о работе консультативно-поликлинического отделения по итогам 2022 года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D1AFD90-AB9B-B9CC-B1A8-F3043DC3F216}"/>
              </a:ext>
            </a:extLst>
          </p:cNvPr>
          <p:cNvSpPr txBox="1"/>
          <p:nvPr/>
        </p:nvSpPr>
        <p:spPr>
          <a:xfrm>
            <a:off x="1993076" y="3150824"/>
            <a:ext cx="684612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Заведующая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Заслуженный врач РФ, к.м.н. </a:t>
            </a:r>
          </a:p>
          <a:p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Гонопольская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Татьяна Леонидовна</a:t>
            </a:r>
          </a:p>
        </p:txBody>
      </p:sp>
    </p:spTree>
    <p:extLst>
      <p:ext uri="{BB962C8B-B14F-4D97-AF65-F5344CB8AC3E}">
        <p14:creationId xmlns="" xmlns:p14="http://schemas.microsoft.com/office/powerpoint/2010/main" val="39314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FD472E0-22A8-7515-267A-5464062EE4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2112" y="189305"/>
            <a:ext cx="8493175" cy="48425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Консультативно-поликлиническое отделение - это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B32E8AB-4B5E-1F7A-36E3-B3D019E8D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050" y="1963842"/>
            <a:ext cx="3755291" cy="2930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B30703-7ABA-076E-A1E9-00E9FC923BED}"/>
              </a:ext>
            </a:extLst>
          </p:cNvPr>
          <p:cNvSpPr txBox="1"/>
          <p:nvPr/>
        </p:nvSpPr>
        <p:spPr>
          <a:xfrm>
            <a:off x="1132577" y="2862459"/>
            <a:ext cx="1718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87665"/>
                </a:solidFill>
              </a:rPr>
              <a:t>56 </a:t>
            </a:r>
          </a:p>
          <a:p>
            <a:pPr algn="ctr"/>
            <a:r>
              <a:rPr lang="ru-RU" sz="2400" b="1" dirty="0">
                <a:solidFill>
                  <a:srgbClr val="287665"/>
                </a:solidFill>
              </a:rPr>
              <a:t>кабинетов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9909EB8-0A21-F060-5447-56E85443AFE7}"/>
              </a:ext>
            </a:extLst>
          </p:cNvPr>
          <p:cNvSpPr txBox="1"/>
          <p:nvPr/>
        </p:nvSpPr>
        <p:spPr>
          <a:xfrm>
            <a:off x="3940427" y="2083865"/>
            <a:ext cx="1174247" cy="31008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терапевт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90B39F-06E8-6602-F53C-83A67CE15FCF}"/>
              </a:ext>
            </a:extLst>
          </p:cNvPr>
          <p:cNvSpPr txBox="1"/>
          <p:nvPr/>
        </p:nvSpPr>
        <p:spPr>
          <a:xfrm>
            <a:off x="5510207" y="2003705"/>
            <a:ext cx="11128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кардиолог</a:t>
            </a:r>
            <a:endParaRPr lang="ru-RU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57103AD-2C85-0925-8A6B-36338B6FEE82}"/>
              </a:ext>
            </a:extLst>
          </p:cNvPr>
          <p:cNvSpPr txBox="1"/>
          <p:nvPr/>
        </p:nvSpPr>
        <p:spPr>
          <a:xfrm>
            <a:off x="6775451" y="2025256"/>
            <a:ext cx="17249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гастроэнтеролог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22F33D-F441-9C6F-C08A-848260AD4FD3}"/>
              </a:ext>
            </a:extLst>
          </p:cNvPr>
          <p:cNvSpPr txBox="1"/>
          <p:nvPr/>
        </p:nvSpPr>
        <p:spPr>
          <a:xfrm>
            <a:off x="5496354" y="2529333"/>
            <a:ext cx="1152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невролог</a:t>
            </a:r>
            <a:endParaRPr lang="ru-RU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5672767-2C22-8F03-ACFA-E3FFCD8D3D87}"/>
              </a:ext>
            </a:extLst>
          </p:cNvPr>
          <p:cNvSpPr txBox="1"/>
          <p:nvPr/>
        </p:nvSpPr>
        <p:spPr>
          <a:xfrm>
            <a:off x="6635751" y="2492714"/>
            <a:ext cx="14123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пульмонолог</a:t>
            </a:r>
            <a:endParaRPr lang="ru-RU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894F918-AEE5-C202-361A-E6FBA37E94DC}"/>
              </a:ext>
            </a:extLst>
          </p:cNvPr>
          <p:cNvSpPr txBox="1"/>
          <p:nvPr/>
        </p:nvSpPr>
        <p:spPr>
          <a:xfrm>
            <a:off x="3930651" y="3067475"/>
            <a:ext cx="1235175" cy="310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гематолог</a:t>
            </a:r>
            <a:endParaRPr lang="ru-RU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188F263-5521-22D6-39E2-B7008063D90C}"/>
              </a:ext>
            </a:extLst>
          </p:cNvPr>
          <p:cNvSpPr txBox="1"/>
          <p:nvPr/>
        </p:nvSpPr>
        <p:spPr>
          <a:xfrm>
            <a:off x="7444525" y="2920095"/>
            <a:ext cx="1329946" cy="310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a typeface="Times New Roman" panose="02020603050405020304" pitchFamily="18" charset="0"/>
              </a:rPr>
              <a:t>нейрохирург</a:t>
            </a:r>
            <a:endParaRPr lang="ru-RU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EA40BCF-3E21-343B-6475-3644B3FF9DCE}"/>
              </a:ext>
            </a:extLst>
          </p:cNvPr>
          <p:cNvSpPr txBox="1"/>
          <p:nvPr/>
        </p:nvSpPr>
        <p:spPr>
          <a:xfrm>
            <a:off x="8077988" y="2393950"/>
            <a:ext cx="842056" cy="310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a typeface="Times New Roman" panose="02020603050405020304" pitchFamily="18" charset="0"/>
              </a:rPr>
              <a:t>хирург</a:t>
            </a:r>
            <a:endParaRPr lang="ru-RU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82D5E21-D936-DF9A-79A9-28B2931BD34C}"/>
              </a:ext>
            </a:extLst>
          </p:cNvPr>
          <p:cNvSpPr txBox="1"/>
          <p:nvPr/>
        </p:nvSpPr>
        <p:spPr>
          <a:xfrm>
            <a:off x="3908547" y="4082225"/>
            <a:ext cx="2240846" cy="52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хирург эндоскопический</a:t>
            </a:r>
            <a:endParaRPr lang="ru-RU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D1CC98D-B4CF-AEA9-AB9D-3E8DEAC80056}"/>
              </a:ext>
            </a:extLst>
          </p:cNvPr>
          <p:cNvSpPr txBox="1"/>
          <p:nvPr/>
        </p:nvSpPr>
        <p:spPr>
          <a:xfrm>
            <a:off x="4164756" y="2573328"/>
            <a:ext cx="1268858" cy="310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ea typeface="Times New Roman" panose="02020603050405020304" pitchFamily="18" charset="0"/>
              </a:rPr>
              <a:t>ангиохирург</a:t>
            </a:r>
            <a:endParaRPr lang="ru-RU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84731A4-7F04-2370-F8B9-BE7C805BE8FB}"/>
              </a:ext>
            </a:extLst>
          </p:cNvPr>
          <p:cNvSpPr txBox="1"/>
          <p:nvPr/>
        </p:nvSpPr>
        <p:spPr>
          <a:xfrm>
            <a:off x="5980180" y="3715493"/>
            <a:ext cx="1195321" cy="52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ea typeface="Times New Roman" panose="02020603050405020304" pitchFamily="18" charset="0"/>
              </a:rPr>
              <a:t>аллерогол</a:t>
            </a:r>
            <a:r>
              <a:rPr lang="ru-RU" sz="1400" dirty="0">
                <a:ea typeface="Times New Roman" panose="02020603050405020304" pitchFamily="18" charset="0"/>
              </a:rPr>
              <a:t>-иммунолог</a:t>
            </a:r>
            <a:endParaRPr lang="ru-RU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6E873D7-4CBA-BA58-B3BE-3ECE7FCBE8E3}"/>
              </a:ext>
            </a:extLst>
          </p:cNvPr>
          <p:cNvSpPr txBox="1"/>
          <p:nvPr/>
        </p:nvSpPr>
        <p:spPr>
          <a:xfrm>
            <a:off x="5598822" y="3115014"/>
            <a:ext cx="1424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офтальмолог</a:t>
            </a:r>
            <a:endParaRPr lang="ru-RU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A8AE060-14E9-DC42-B00D-3D19992F7EFD}"/>
              </a:ext>
            </a:extLst>
          </p:cNvPr>
          <p:cNvSpPr txBox="1"/>
          <p:nvPr/>
        </p:nvSpPr>
        <p:spPr>
          <a:xfrm>
            <a:off x="3898625" y="3537183"/>
            <a:ext cx="1873526" cy="310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оториноларинголог</a:t>
            </a:r>
            <a:endParaRPr lang="ru-RU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5A5DB19-F231-C006-5D68-185C9766FB9F}"/>
              </a:ext>
            </a:extLst>
          </p:cNvPr>
          <p:cNvSpPr txBox="1"/>
          <p:nvPr/>
        </p:nvSpPr>
        <p:spPr>
          <a:xfrm>
            <a:off x="6933143" y="4113975"/>
            <a:ext cx="1917050" cy="52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 panose="02020603050405020304" pitchFamily="18" charset="0"/>
              </a:rPr>
              <a:t>эндокринолог детский</a:t>
            </a:r>
            <a:endParaRPr lang="ru-RU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6528A70C-68A3-8087-41B5-08A099593FE7}"/>
              </a:ext>
            </a:extLst>
          </p:cNvPr>
          <p:cNvSpPr txBox="1"/>
          <p:nvPr/>
        </p:nvSpPr>
        <p:spPr>
          <a:xfrm>
            <a:off x="7268892" y="3455857"/>
            <a:ext cx="1513546" cy="428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8"/>
              </a:lnSpc>
            </a:pPr>
            <a:r>
              <a:rPr lang="ru-RU" sz="1400" dirty="0">
                <a:ea typeface="Times New Roman" panose="02020603050405020304" pitchFamily="18" charset="0"/>
              </a:rPr>
              <a:t>невролог детский</a:t>
            </a:r>
            <a:endParaRPr lang="ru-RU" sz="1400" dirty="0"/>
          </a:p>
        </p:txBody>
      </p:sp>
      <p:sp>
        <p:nvSpPr>
          <p:cNvPr id="71" name="Левая фигурная скобка 70">
            <a:extLst>
              <a:ext uri="{FF2B5EF4-FFF2-40B4-BE49-F238E27FC236}">
                <a16:creationId xmlns="" xmlns:a16="http://schemas.microsoft.com/office/drawing/2014/main" id="{5CEC6A46-D026-5DEA-12C5-CCCE05D4290C}"/>
              </a:ext>
            </a:extLst>
          </p:cNvPr>
          <p:cNvSpPr/>
          <p:nvPr/>
        </p:nvSpPr>
        <p:spPr>
          <a:xfrm rot="16200000">
            <a:off x="6230008" y="2349597"/>
            <a:ext cx="276462" cy="4875169"/>
          </a:xfrm>
          <a:prstGeom prst="leftBrace">
            <a:avLst/>
          </a:prstGeom>
          <a:ln w="19050">
            <a:solidFill>
              <a:srgbClr val="287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912B697A-F8E7-43A3-BF2B-5F90A56136B2}"/>
              </a:ext>
            </a:extLst>
          </p:cNvPr>
          <p:cNvSpPr txBox="1"/>
          <p:nvPr/>
        </p:nvSpPr>
        <p:spPr>
          <a:xfrm>
            <a:off x="5205587" y="4937218"/>
            <a:ext cx="1818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 специальностей</a:t>
            </a:r>
          </a:p>
        </p:txBody>
      </p:sp>
    </p:spTree>
    <p:extLst>
      <p:ext uri="{BB962C8B-B14F-4D97-AF65-F5344CB8AC3E}">
        <p14:creationId xmlns="" xmlns:p14="http://schemas.microsoft.com/office/powerpoint/2010/main" val="2709119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BF9C2A9-1679-FE7A-E455-5888909315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9943" y="153868"/>
            <a:ext cx="8493175" cy="580857"/>
          </a:xfrm>
        </p:spPr>
        <p:txBody>
          <a:bodyPr>
            <a:normAutofit/>
          </a:bodyPr>
          <a:lstStyle/>
          <a:p>
            <a:pPr marL="0" indent="0" algn="ctr" defTabSz="718934">
              <a:lnSpc>
                <a:spcPct val="100000"/>
              </a:lnSpc>
              <a:spcBef>
                <a:spcPts val="786"/>
              </a:spcBef>
              <a:buNone/>
              <a:defRPr/>
            </a:pPr>
            <a:r>
              <a:rPr lang="ru-RU" sz="2400" dirty="0">
                <a:solidFill>
                  <a:srgbClr val="287665"/>
                </a:solidFill>
                <a:latin typeface="+mj-lt"/>
                <a:ea typeface="Roboto" panose="02000000000000000000" pitchFamily="2" charset="0"/>
              </a:rPr>
              <a:t>Консультативно-поликлиническое отделение - это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75E27935-6E85-9CD4-36A4-530708BF1937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610841082"/>
              </p:ext>
            </p:extLst>
          </p:nvPr>
        </p:nvGraphicFramePr>
        <p:xfrm>
          <a:off x="-69410" y="1845115"/>
          <a:ext cx="4431943" cy="3490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A39B81-C98B-D380-EC5E-486D33A766DA}"/>
              </a:ext>
            </a:extLst>
          </p:cNvPr>
          <p:cNvSpPr txBox="1"/>
          <p:nvPr/>
        </p:nvSpPr>
        <p:spPr>
          <a:xfrm>
            <a:off x="7075462" y="892287"/>
            <a:ext cx="1912916" cy="43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1" b="1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2022 год </a:t>
            </a:r>
            <a:endParaRPr lang="ru-RU" sz="2201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B8D8247-DD8D-8212-D8D5-619C5481D04D}"/>
              </a:ext>
            </a:extLst>
          </p:cNvPr>
          <p:cNvSpPr txBox="1"/>
          <p:nvPr/>
        </p:nvSpPr>
        <p:spPr>
          <a:xfrm>
            <a:off x="4419600" y="1484976"/>
            <a:ext cx="2330668" cy="8263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15000"/>
              </a:lnSpc>
              <a:spcAft>
                <a:spcPts val="786"/>
              </a:spcAft>
            </a:pPr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Краевой эндокринологический амбулаторный центр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6ED4F19-DF16-4541-CCEF-1AC38B0914D9}"/>
              </a:ext>
            </a:extLst>
          </p:cNvPr>
          <p:cNvSpPr txBox="1"/>
          <p:nvPr/>
        </p:nvSpPr>
        <p:spPr>
          <a:xfrm>
            <a:off x="4514631" y="4603860"/>
            <a:ext cx="2330669" cy="13270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86"/>
              </a:spcAft>
            </a:pPr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Центр диспансерного наблюдения пациентов с доброкачественной патологией молочной железы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B494AA-B05C-4C85-36C6-312A5A690A96}"/>
              </a:ext>
            </a:extLst>
          </p:cNvPr>
          <p:cNvSpPr txBox="1"/>
          <p:nvPr/>
        </p:nvSpPr>
        <p:spPr>
          <a:xfrm>
            <a:off x="6367048" y="3015842"/>
            <a:ext cx="1806581" cy="8263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86"/>
              </a:spcAft>
            </a:pPr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</a:rPr>
              <a:t>Центр охраны здоровья семьи и репродукции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0EB25C2E-ED73-E315-CC2F-1BCA3EC23A8C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3979069" y="2311292"/>
            <a:ext cx="1605865" cy="1117708"/>
          </a:xfrm>
          <a:prstGeom prst="straightConnector1">
            <a:avLst/>
          </a:prstGeom>
          <a:ln w="19050">
            <a:solidFill>
              <a:srgbClr val="287665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59C1278E-C901-A64B-83B6-543F95EF8AE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3994150" y="3429000"/>
            <a:ext cx="1685816" cy="1174860"/>
          </a:xfrm>
          <a:prstGeom prst="straightConnector1">
            <a:avLst/>
          </a:prstGeom>
          <a:ln w="19050">
            <a:solidFill>
              <a:srgbClr val="287665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C40CA77E-2C4A-A77B-EB6D-ACFF0BE4E7FD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981450" y="3429000"/>
            <a:ext cx="2385598" cy="0"/>
          </a:xfrm>
          <a:prstGeom prst="straightConnector1">
            <a:avLst/>
          </a:prstGeom>
          <a:ln w="19050">
            <a:solidFill>
              <a:srgbClr val="287665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48558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0BF86B4-CF08-77EE-D930-B2F072B0489F}"/>
              </a:ext>
            </a:extLst>
          </p:cNvPr>
          <p:cNvSpPr txBox="1"/>
          <p:nvPr/>
        </p:nvSpPr>
        <p:spPr>
          <a:xfrm>
            <a:off x="7701456" y="2250535"/>
            <a:ext cx="935913" cy="8443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15" dirty="0">
                <a:solidFill>
                  <a:schemeClr val="bg1"/>
                </a:solidFill>
              </a:rPr>
              <a:t>к.м.н.</a:t>
            </a:r>
          </a:p>
          <a:p>
            <a:pPr algn="ctr"/>
            <a:r>
              <a:rPr lang="ru-RU" sz="1887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9CD6BBC-94C9-4D53-6DAC-1D44DD7ACF4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5493" y="13481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Кадровый состав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22ADB5CA-7D16-30F1-0958-E6C8164A4963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148385565"/>
              </p:ext>
            </p:extLst>
          </p:nvPr>
        </p:nvGraphicFramePr>
        <p:xfrm>
          <a:off x="167579" y="1611149"/>
          <a:ext cx="7094281" cy="3913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B49D56-A179-3B2F-AD81-FDC9CA0F3A5E}"/>
              </a:ext>
            </a:extLst>
          </p:cNvPr>
          <p:cNvSpPr txBox="1"/>
          <p:nvPr/>
        </p:nvSpPr>
        <p:spPr>
          <a:xfrm>
            <a:off x="2025417" y="3286306"/>
            <a:ext cx="987771" cy="382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87" b="1" dirty="0">
                <a:solidFill>
                  <a:srgbClr val="FD5151"/>
                </a:solidFill>
                <a:sym typeface="Symbol" panose="05050102010706020507" pitchFamily="18" charset="2"/>
              </a:rPr>
              <a:t></a:t>
            </a:r>
            <a:r>
              <a:rPr lang="ru-RU" sz="1887" b="1" dirty="0">
                <a:solidFill>
                  <a:srgbClr val="FD5151"/>
                </a:solidFill>
              </a:rPr>
              <a:t>11,4%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0D32BDE-120E-86CD-8935-8411911101D5}"/>
              </a:ext>
            </a:extLst>
          </p:cNvPr>
          <p:cNvSpPr/>
          <p:nvPr/>
        </p:nvSpPr>
        <p:spPr>
          <a:xfrm>
            <a:off x="798328" y="4024038"/>
            <a:ext cx="1358132" cy="49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 (29%) - совместители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3789DAB-8808-2BCC-6DA8-90284D73CF97}"/>
              </a:ext>
            </a:extLst>
          </p:cNvPr>
          <p:cNvSpPr/>
          <p:nvPr/>
        </p:nvSpPr>
        <p:spPr>
          <a:xfrm>
            <a:off x="3116580" y="4046898"/>
            <a:ext cx="1258239" cy="49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 (32%) - совместители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B89A58E-6CE7-12BC-84D4-8C056B9109B8}"/>
              </a:ext>
            </a:extLst>
          </p:cNvPr>
          <p:cNvSpPr/>
          <p:nvPr/>
        </p:nvSpPr>
        <p:spPr>
          <a:xfrm>
            <a:off x="5379721" y="4024038"/>
            <a:ext cx="1324368" cy="4960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13 (17,2%) - совместители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1EB62A-D3FD-0DC8-FBD1-CE7F1DA0419A}"/>
              </a:ext>
            </a:extLst>
          </p:cNvPr>
          <p:cNvSpPr txBox="1"/>
          <p:nvPr/>
        </p:nvSpPr>
        <p:spPr>
          <a:xfrm>
            <a:off x="6974673" y="2268278"/>
            <a:ext cx="951693" cy="84439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15" dirty="0">
                <a:solidFill>
                  <a:schemeClr val="bg1"/>
                </a:solidFill>
              </a:rPr>
              <a:t>д.м.н.</a:t>
            </a:r>
          </a:p>
          <a:p>
            <a:pPr algn="ctr"/>
            <a:r>
              <a:rPr lang="ru-RU" sz="1887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rot="16200000" flipH="1">
            <a:off x="7654248" y="3090420"/>
            <a:ext cx="371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AA299CF-6FF3-B78F-8F44-6E52DFF1F362}"/>
              </a:ext>
            </a:extLst>
          </p:cNvPr>
          <p:cNvSpPr txBox="1"/>
          <p:nvPr/>
        </p:nvSpPr>
        <p:spPr>
          <a:xfrm>
            <a:off x="7379951" y="3458780"/>
            <a:ext cx="841897" cy="382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87" b="1" dirty="0">
                <a:solidFill>
                  <a:schemeClr val="tx1">
                    <a:lumMod val="85000"/>
                    <a:lumOff val="15000"/>
                  </a:schemeClr>
                </a:solidFill>
                <a:sym typeface="Symbol" panose="05050102010706020507" pitchFamily="18" charset="2"/>
              </a:rPr>
              <a:t>10,8</a:t>
            </a:r>
            <a:r>
              <a:rPr lang="ru-RU" sz="188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90613" y="1156012"/>
            <a:ext cx="670376" cy="431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1" b="1" dirty="0">
                <a:solidFill>
                  <a:schemeClr val="tx2">
                    <a:lumMod val="75000"/>
                  </a:schemeClr>
                </a:solidFill>
              </a:rPr>
              <a:t>146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82167" y="1156012"/>
            <a:ext cx="670376" cy="431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1" b="1" dirty="0">
                <a:solidFill>
                  <a:schemeClr val="tx2">
                    <a:lumMod val="75000"/>
                  </a:schemeClr>
                </a:solidFill>
              </a:rPr>
              <a:t>106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5979" y="1156012"/>
            <a:ext cx="670376" cy="431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1" b="1" dirty="0">
                <a:solidFill>
                  <a:schemeClr val="tx2">
                    <a:lumMod val="75000"/>
                  </a:schemeClr>
                </a:solidFill>
              </a:rPr>
              <a:t>113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FB49D56-A179-3B2F-AD81-FDC9CA0F3A5E}"/>
              </a:ext>
            </a:extLst>
          </p:cNvPr>
          <p:cNvSpPr txBox="1"/>
          <p:nvPr/>
        </p:nvSpPr>
        <p:spPr>
          <a:xfrm>
            <a:off x="4373801" y="3158503"/>
            <a:ext cx="962123" cy="382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87" b="1" dirty="0">
                <a:solidFill>
                  <a:srgbClr val="287665"/>
                </a:solidFill>
                <a:latin typeface="Times New Roman"/>
                <a:cs typeface="Times New Roman"/>
                <a:sym typeface="Symbol" panose="05050102010706020507" pitchFamily="18" charset="2"/>
              </a:rPr>
              <a:t>↑</a:t>
            </a:r>
            <a:r>
              <a:rPr lang="ru-RU" sz="1887" b="1" dirty="0">
                <a:solidFill>
                  <a:srgbClr val="287665"/>
                </a:solidFill>
              </a:rPr>
              <a:t>16,2%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46B791CF-CE31-C43F-83AD-2BF60EC74B30}"/>
              </a:ext>
            </a:extLst>
          </p:cNvPr>
          <p:cNvCxnSpPr>
            <a:stCxn id="15" idx="3"/>
            <a:endCxn id="14" idx="1"/>
          </p:cNvCxnSpPr>
          <p:nvPr/>
        </p:nvCxnSpPr>
        <p:spPr>
          <a:xfrm>
            <a:off x="4352543" y="1371520"/>
            <a:ext cx="163807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FB49D56-A179-3B2F-AD81-FDC9CA0F3A5E}"/>
              </a:ext>
            </a:extLst>
          </p:cNvPr>
          <p:cNvSpPr txBox="1"/>
          <p:nvPr/>
        </p:nvSpPr>
        <p:spPr>
          <a:xfrm>
            <a:off x="4682544" y="939800"/>
            <a:ext cx="962123" cy="382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87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  <a:sym typeface="Symbol" panose="05050102010706020507" pitchFamily="18" charset="2"/>
              </a:rPr>
              <a:t>↑</a:t>
            </a:r>
            <a:r>
              <a:rPr lang="ru-RU" sz="1887" b="1" dirty="0">
                <a:solidFill>
                  <a:schemeClr val="tx2">
                    <a:lumMod val="75000"/>
                  </a:schemeClr>
                </a:solidFill>
              </a:rPr>
              <a:t>37,7%</a:t>
            </a:r>
          </a:p>
        </p:txBody>
      </p:sp>
    </p:spTree>
    <p:extLst>
      <p:ext uri="{BB962C8B-B14F-4D97-AF65-F5344CB8AC3E}">
        <p14:creationId xmlns="" xmlns:p14="http://schemas.microsoft.com/office/powerpoint/2010/main" val="11913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14E6B79F-0C11-F163-0DA9-24A0E1EADC0B}"/>
              </a:ext>
            </a:extLst>
          </p:cNvPr>
          <p:cNvCxnSpPr>
            <a:cxnSpLocks/>
          </p:cNvCxnSpPr>
          <p:nvPr/>
        </p:nvCxnSpPr>
        <p:spPr>
          <a:xfrm flipV="1">
            <a:off x="2239335" y="4267200"/>
            <a:ext cx="0" cy="1102632"/>
          </a:xfrm>
          <a:prstGeom prst="line">
            <a:avLst/>
          </a:prstGeom>
          <a:ln w="28575">
            <a:solidFill>
              <a:srgbClr val="287665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47DB9CA3-D437-9C65-796F-E18F92EFCE80}"/>
              </a:ext>
            </a:extLst>
          </p:cNvPr>
          <p:cNvCxnSpPr>
            <a:cxnSpLocks/>
          </p:cNvCxnSpPr>
          <p:nvPr/>
        </p:nvCxnSpPr>
        <p:spPr>
          <a:xfrm flipV="1">
            <a:off x="7343478" y="4274820"/>
            <a:ext cx="0" cy="1095012"/>
          </a:xfrm>
          <a:prstGeom prst="line">
            <a:avLst/>
          </a:prstGeom>
          <a:ln w="28575">
            <a:solidFill>
              <a:srgbClr val="287665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35C078FF-92E6-3249-1E35-4FF2565F5AD9}"/>
              </a:ext>
            </a:extLst>
          </p:cNvPr>
          <p:cNvCxnSpPr>
            <a:cxnSpLocks/>
          </p:cNvCxnSpPr>
          <p:nvPr/>
        </p:nvCxnSpPr>
        <p:spPr>
          <a:xfrm>
            <a:off x="2239336" y="5369832"/>
            <a:ext cx="5118100" cy="0"/>
          </a:xfrm>
          <a:prstGeom prst="line">
            <a:avLst/>
          </a:prstGeom>
          <a:ln w="28575">
            <a:solidFill>
              <a:srgbClr val="287665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" name="Стрелка: вниз 34">
            <a:extLst>
              <a:ext uri="{FF2B5EF4-FFF2-40B4-BE49-F238E27FC236}">
                <a16:creationId xmlns="" xmlns:a16="http://schemas.microsoft.com/office/drawing/2014/main" id="{3DDCBF33-9042-5C54-564E-8A1C56BCA287}"/>
              </a:ext>
            </a:extLst>
          </p:cNvPr>
          <p:cNvSpPr/>
          <p:nvPr/>
        </p:nvSpPr>
        <p:spPr>
          <a:xfrm>
            <a:off x="6685366" y="5143821"/>
            <a:ext cx="381013" cy="76921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6" name="Стрелка: вниз 35">
            <a:extLst>
              <a:ext uri="{FF2B5EF4-FFF2-40B4-BE49-F238E27FC236}">
                <a16:creationId xmlns="" xmlns:a16="http://schemas.microsoft.com/office/drawing/2014/main" id="{39634A3C-EF3B-D8A6-E7B5-5363C7B6A027}"/>
              </a:ext>
            </a:extLst>
          </p:cNvPr>
          <p:cNvSpPr/>
          <p:nvPr/>
        </p:nvSpPr>
        <p:spPr>
          <a:xfrm>
            <a:off x="4068561" y="5149322"/>
            <a:ext cx="381013" cy="107521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4" name="Стрелка: вниз 33">
            <a:extLst>
              <a:ext uri="{FF2B5EF4-FFF2-40B4-BE49-F238E27FC236}">
                <a16:creationId xmlns="" xmlns:a16="http://schemas.microsoft.com/office/drawing/2014/main" id="{D3292405-46E8-F7CB-396D-750FD9449FB5}"/>
              </a:ext>
            </a:extLst>
          </p:cNvPr>
          <p:cNvSpPr/>
          <p:nvPr/>
        </p:nvSpPr>
        <p:spPr>
          <a:xfrm>
            <a:off x="1505803" y="5139493"/>
            <a:ext cx="381013" cy="769216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39FC3F4-5FB9-9267-F8A9-F2B11067D0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2153" y="15005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  <a:ea typeface="Times New Roman" panose="02020603050405020304" pitchFamily="18" charset="0"/>
              </a:rPr>
              <a:t>Количественные показатели работы КПО</a:t>
            </a:r>
            <a:endParaRPr lang="ru-RU" sz="2400" dirty="0">
              <a:solidFill>
                <a:srgbClr val="287665"/>
              </a:solidFill>
              <a:latin typeface="+mj-lt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AA56049D-C549-34E0-E535-0F82FF5BB3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4000622"/>
              </p:ext>
            </p:extLst>
          </p:nvPr>
        </p:nvGraphicFramePr>
        <p:xfrm>
          <a:off x="0" y="1813465"/>
          <a:ext cx="8493175" cy="323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2BDEC65-C6FF-1FEC-DDFC-D5C1DB0EFE1A}"/>
              </a:ext>
            </a:extLst>
          </p:cNvPr>
          <p:cNvSpPr txBox="1"/>
          <p:nvPr/>
        </p:nvSpPr>
        <p:spPr>
          <a:xfrm>
            <a:off x="954370" y="3586458"/>
            <a:ext cx="800219" cy="310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161313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1DC0B42-0AF1-7B00-A647-5AB067DB2135}"/>
              </a:ext>
            </a:extLst>
          </p:cNvPr>
          <p:cNvSpPr txBox="1"/>
          <p:nvPr/>
        </p:nvSpPr>
        <p:spPr>
          <a:xfrm>
            <a:off x="3381694" y="3129206"/>
            <a:ext cx="800219" cy="310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208182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1328003-35AA-8E2E-D3C9-739FFF364415}"/>
              </a:ext>
            </a:extLst>
          </p:cNvPr>
          <p:cNvSpPr txBox="1"/>
          <p:nvPr/>
        </p:nvSpPr>
        <p:spPr>
          <a:xfrm>
            <a:off x="5851669" y="2692634"/>
            <a:ext cx="800219" cy="310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253414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1204DE6-047C-85CE-9CA8-5C42D9A655C1}"/>
              </a:ext>
            </a:extLst>
          </p:cNvPr>
          <p:cNvSpPr txBox="1"/>
          <p:nvPr/>
        </p:nvSpPr>
        <p:spPr>
          <a:xfrm>
            <a:off x="1963458" y="3586458"/>
            <a:ext cx="800219" cy="310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134489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948F50-8608-3C35-C743-6D5534B17E8B}"/>
              </a:ext>
            </a:extLst>
          </p:cNvPr>
          <p:cNvSpPr txBox="1"/>
          <p:nvPr/>
        </p:nvSpPr>
        <p:spPr>
          <a:xfrm>
            <a:off x="4416900" y="3129206"/>
            <a:ext cx="800219" cy="310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193471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9D6B8AD-A6FE-209C-5557-E0C32DC05AC6}"/>
              </a:ext>
            </a:extLst>
          </p:cNvPr>
          <p:cNvSpPr txBox="1"/>
          <p:nvPr/>
        </p:nvSpPr>
        <p:spPr>
          <a:xfrm>
            <a:off x="6892340" y="2692634"/>
            <a:ext cx="800219" cy="310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229788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F4F84F03-5099-A198-99F3-92E12F65A951}"/>
              </a:ext>
            </a:extLst>
          </p:cNvPr>
          <p:cNvCxnSpPr>
            <a:cxnSpLocks/>
          </p:cNvCxnSpPr>
          <p:nvPr/>
        </p:nvCxnSpPr>
        <p:spPr>
          <a:xfrm flipV="1">
            <a:off x="1215008" y="1873248"/>
            <a:ext cx="0" cy="96331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B61D7E80-4204-960E-549B-5AF724BB968E}"/>
              </a:ext>
            </a:extLst>
          </p:cNvPr>
          <p:cNvCxnSpPr>
            <a:cxnSpLocks/>
          </p:cNvCxnSpPr>
          <p:nvPr/>
        </p:nvCxnSpPr>
        <p:spPr>
          <a:xfrm>
            <a:off x="1215008" y="1873248"/>
            <a:ext cx="508017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D0157783-9FA9-6081-B37A-47B04B9C367B}"/>
              </a:ext>
            </a:extLst>
          </p:cNvPr>
          <p:cNvCxnSpPr>
            <a:cxnSpLocks/>
          </p:cNvCxnSpPr>
          <p:nvPr/>
        </p:nvCxnSpPr>
        <p:spPr>
          <a:xfrm flipV="1">
            <a:off x="6295187" y="1873248"/>
            <a:ext cx="0" cy="35941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E5607F2-AD06-E028-1BB9-79876A589E0E}"/>
              </a:ext>
            </a:extLst>
          </p:cNvPr>
          <p:cNvSpPr txBox="1"/>
          <p:nvPr/>
        </p:nvSpPr>
        <p:spPr>
          <a:xfrm>
            <a:off x="3339279" y="1483468"/>
            <a:ext cx="935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+57,7%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ECA59FB-946F-A2A1-7E35-3FA4A42CA8E5}"/>
              </a:ext>
            </a:extLst>
          </p:cNvPr>
          <p:cNvSpPr txBox="1"/>
          <p:nvPr/>
        </p:nvSpPr>
        <p:spPr>
          <a:xfrm>
            <a:off x="1536283" y="2682827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542,3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DB2B97C-616B-AE3F-CBE1-F222FD0E66E0}"/>
              </a:ext>
            </a:extLst>
          </p:cNvPr>
          <p:cNvSpPr txBox="1"/>
          <p:nvPr/>
        </p:nvSpPr>
        <p:spPr>
          <a:xfrm>
            <a:off x="4021753" y="2093448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783,3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2D4AA2D-1B22-42A6-090E-AA4FF0B4597B}"/>
              </a:ext>
            </a:extLst>
          </p:cNvPr>
          <p:cNvSpPr txBox="1"/>
          <p:nvPr/>
        </p:nvSpPr>
        <p:spPr>
          <a:xfrm>
            <a:off x="6449750" y="1743397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930,3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EC78581-F703-0547-3447-8082400C024F}"/>
              </a:ext>
            </a:extLst>
          </p:cNvPr>
          <p:cNvSpPr txBox="1"/>
          <p:nvPr/>
        </p:nvSpPr>
        <p:spPr>
          <a:xfrm>
            <a:off x="5095294" y="5405011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287665"/>
                </a:solidFill>
              </a:rPr>
              <a:t>+70,8%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44D912C-2082-2C9E-4458-C7D1CB439FCF}"/>
              </a:ext>
            </a:extLst>
          </p:cNvPr>
          <p:cNvSpPr txBox="1"/>
          <p:nvPr/>
        </p:nvSpPr>
        <p:spPr>
          <a:xfrm>
            <a:off x="1469681" y="598178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D5151"/>
                </a:solidFill>
              </a:rPr>
              <a:t>1,2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B426A63-17A1-40AB-0667-2008830E6F95}"/>
              </a:ext>
            </a:extLst>
          </p:cNvPr>
          <p:cNvSpPr txBox="1"/>
          <p:nvPr/>
        </p:nvSpPr>
        <p:spPr>
          <a:xfrm>
            <a:off x="4060941" y="6198637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D5151"/>
                </a:solidFill>
              </a:rPr>
              <a:t>1,1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E9947BD-A755-8634-7747-FCE2789C3B20}"/>
              </a:ext>
            </a:extLst>
          </p:cNvPr>
          <p:cNvSpPr txBox="1"/>
          <p:nvPr/>
        </p:nvSpPr>
        <p:spPr>
          <a:xfrm>
            <a:off x="6649186" y="5956941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D5151"/>
                </a:solidFill>
              </a:rPr>
              <a:t>1,1</a:t>
            </a:r>
          </a:p>
        </p:txBody>
      </p:sp>
    </p:spTree>
    <p:extLst>
      <p:ext uri="{BB962C8B-B14F-4D97-AF65-F5344CB8AC3E}">
        <p14:creationId xmlns="" xmlns:p14="http://schemas.microsoft.com/office/powerpoint/2010/main" val="1500763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39FC3F4-5FB9-9267-F8A9-F2B11067D0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9313" y="16529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  <a:ea typeface="Times New Roman" panose="02020603050405020304" pitchFamily="18" charset="0"/>
              </a:rPr>
              <a:t>Качественные показатели работы КПО</a:t>
            </a:r>
            <a:endParaRPr lang="ru-RU" sz="2400" dirty="0">
              <a:solidFill>
                <a:srgbClr val="287665"/>
              </a:solidFill>
              <a:latin typeface="+mj-lt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="" xmlns:a16="http://schemas.microsoft.com/office/drawing/2014/main" id="{341BDC9A-F05D-DC76-08C0-F41BF07476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62736041"/>
              </p:ext>
            </p:extLst>
          </p:nvPr>
        </p:nvGraphicFramePr>
        <p:xfrm>
          <a:off x="3825240" y="2497303"/>
          <a:ext cx="5033743" cy="2834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3A86D1-2F27-96F9-7670-3019EB7DB102}"/>
              </a:ext>
            </a:extLst>
          </p:cNvPr>
          <p:cNvSpPr txBox="1"/>
          <p:nvPr/>
        </p:nvSpPr>
        <p:spPr>
          <a:xfrm>
            <a:off x="4820060" y="1514220"/>
            <a:ext cx="3953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Структура  посещений по способам оплаты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>
        <mc:Choice xmlns="" xmlns:cx2="http://schemas.microsoft.com/office/drawing/2015/10/21/chartex" Requires="cx2">
          <p:graphicFrame>
            <p:nvGraphicFramePr>
              <p:cNvPr id="6" name="Диаграмма 5">
                <a:extLst>
                  <a:ext uri="{FF2B5EF4-FFF2-40B4-BE49-F238E27FC236}">
                    <a16:creationId xmlns:a16="http://schemas.microsoft.com/office/drawing/2014/main" id="{25F65C0F-F7AA-14CF-D188-8C723FD3F8E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420792385"/>
                  </p:ext>
                </p:extLst>
              </p:nvPr>
            </p:nvGraphicFramePr>
            <p:xfrm>
              <a:off x="323223" y="2430780"/>
              <a:ext cx="2778117" cy="232591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6" name="Диаграмма 5">
                <a:extLst>
                  <a:ext uri="{FF2B5EF4-FFF2-40B4-BE49-F238E27FC236}">
                    <a16:creationId xmlns:a16="http://schemas.microsoft.com/office/drawing/2014/main" xmlns="" xmlns:cx2="http://schemas.microsoft.com/office/drawing/2015/10/21/chartex" id="{25F65C0F-F7AA-14CF-D188-8C723FD3F8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23223" y="2430780"/>
                <a:ext cx="2778117" cy="232591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9ED507A-7792-A7AA-AB7F-E37A9EE5EECA}"/>
              </a:ext>
            </a:extLst>
          </p:cNvPr>
          <p:cNvSpPr txBox="1"/>
          <p:nvPr/>
        </p:nvSpPr>
        <p:spPr>
          <a:xfrm>
            <a:off x="92919" y="1514220"/>
            <a:ext cx="3303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Выполнение плана государственного заказа (ОМС)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3617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F34F4215-8419-4F6D-9848-9CE4D7D59B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11016798"/>
              </p:ext>
            </p:extLst>
          </p:nvPr>
        </p:nvGraphicFramePr>
        <p:xfrm>
          <a:off x="158750" y="234950"/>
          <a:ext cx="8585201" cy="619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131805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0" y="159564"/>
            <a:ext cx="8918345" cy="5725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Показатели выявляемости злокачественных новообразований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986313500"/>
              </p:ext>
            </p:extLst>
          </p:nvPr>
        </p:nvGraphicFramePr>
        <p:xfrm>
          <a:off x="407611" y="2526992"/>
          <a:ext cx="3594466" cy="215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9217" y="4619138"/>
            <a:ext cx="1457450" cy="52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3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/>
              </a:rPr>
              <a:t>↑</a:t>
            </a:r>
            <a:r>
              <a:rPr lang="ru-RU" sz="1887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/>
              </a:rPr>
              <a:t> </a:t>
            </a:r>
            <a:r>
              <a:rPr lang="ru-RU" sz="188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2,5 раза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5299" y="1788131"/>
            <a:ext cx="4014197" cy="52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Динамика </a:t>
            </a:r>
            <a:r>
              <a:rPr lang="ru-RU" sz="1415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выявляемости</a:t>
            </a:r>
            <a:r>
              <a:rPr lang="ru-RU" sz="141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злокачественных новообразований 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768199320"/>
              </p:ext>
            </p:extLst>
          </p:nvPr>
        </p:nvGraphicFramePr>
        <p:xfrm>
          <a:off x="3749040" y="1853440"/>
          <a:ext cx="5104985" cy="354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16901" y="2622966"/>
            <a:ext cx="811441" cy="23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43" b="1" dirty="0">
                <a:solidFill>
                  <a:srgbClr val="C00000"/>
                </a:solidFill>
                <a:cs typeface="Times New Roman"/>
              </a:rPr>
              <a:t>↑</a:t>
            </a:r>
            <a:r>
              <a:rPr lang="ru-RU" sz="943" b="1" dirty="0">
                <a:cs typeface="Times New Roman"/>
              </a:rPr>
              <a:t> </a:t>
            </a:r>
            <a:r>
              <a:rPr lang="ru-RU" sz="943" b="1" dirty="0"/>
              <a:t>в 2,5 раза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1596" y="3319252"/>
            <a:ext cx="811441" cy="23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43" b="1" dirty="0">
                <a:solidFill>
                  <a:srgbClr val="C00000"/>
                </a:solidFill>
                <a:cs typeface="Times New Roman"/>
              </a:rPr>
              <a:t>↑</a:t>
            </a:r>
            <a:r>
              <a:rPr lang="ru-RU" sz="943" b="1" dirty="0">
                <a:cs typeface="Times New Roman"/>
              </a:rPr>
              <a:t> </a:t>
            </a:r>
            <a:r>
              <a:rPr lang="ru-RU" sz="943" b="1" dirty="0"/>
              <a:t>в 3,2 раза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3604" y="3373508"/>
            <a:ext cx="811441" cy="23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43" b="1" dirty="0">
                <a:solidFill>
                  <a:srgbClr val="C00000"/>
                </a:solidFill>
                <a:cs typeface="Times New Roman"/>
              </a:rPr>
              <a:t>↑</a:t>
            </a:r>
            <a:r>
              <a:rPr lang="ru-RU" sz="943" b="1" dirty="0">
                <a:cs typeface="Times New Roman"/>
              </a:rPr>
              <a:t> </a:t>
            </a:r>
            <a:r>
              <a:rPr lang="ru-RU" sz="943" b="1" dirty="0"/>
              <a:t>в 3,5 раза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6303" y="1657659"/>
            <a:ext cx="811441" cy="23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43" b="1" dirty="0">
                <a:solidFill>
                  <a:srgbClr val="C00000"/>
                </a:solidFill>
                <a:cs typeface="Times New Roman"/>
              </a:rPr>
              <a:t>↑</a:t>
            </a:r>
            <a:r>
              <a:rPr lang="ru-RU" sz="943" b="1" dirty="0">
                <a:cs typeface="Times New Roman"/>
              </a:rPr>
              <a:t> </a:t>
            </a:r>
            <a:r>
              <a:rPr lang="ru-RU" sz="943" b="1" dirty="0"/>
              <a:t>в 2,3 раза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53259" y="3407418"/>
            <a:ext cx="811441" cy="23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43" b="1" dirty="0">
                <a:solidFill>
                  <a:srgbClr val="C00000"/>
                </a:solidFill>
                <a:cs typeface="Times New Roman"/>
              </a:rPr>
              <a:t>↑</a:t>
            </a:r>
            <a:r>
              <a:rPr lang="ru-RU" sz="943" b="1" dirty="0">
                <a:cs typeface="Times New Roman"/>
              </a:rPr>
              <a:t> </a:t>
            </a:r>
            <a:r>
              <a:rPr lang="ru-RU" sz="943" b="1" dirty="0"/>
              <a:t>в 2,1 раза</a:t>
            </a:r>
          </a:p>
        </p:txBody>
      </p:sp>
    </p:spTree>
    <p:extLst>
      <p:ext uri="{BB962C8B-B14F-4D97-AF65-F5344CB8AC3E}">
        <p14:creationId xmlns="" xmlns:p14="http://schemas.microsoft.com/office/powerpoint/2010/main" val="3662719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94AA515-6815-F879-2A17-7721BA94B20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11172"/>
            <a:ext cx="8892710" cy="6719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  <a:ea typeface="Times New Roman" panose="02020603050405020304" pitchFamily="18" charset="0"/>
              </a:rPr>
              <a:t>Центр диспансерного наблюдения пациентов с доброкачественной патологией молочной железы</a:t>
            </a:r>
            <a:endParaRPr lang="ru-RU" sz="2400" dirty="0">
              <a:solidFill>
                <a:srgbClr val="287665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0BF86B4-CF08-77EE-D930-B2F072B0489F}"/>
              </a:ext>
            </a:extLst>
          </p:cNvPr>
          <p:cNvSpPr txBox="1"/>
          <p:nvPr/>
        </p:nvSpPr>
        <p:spPr>
          <a:xfrm>
            <a:off x="1516966" y="2078684"/>
            <a:ext cx="1223358" cy="10207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15" b="1" dirty="0"/>
              <a:t>средний персонал</a:t>
            </a:r>
          </a:p>
          <a:p>
            <a:pPr algn="ctr"/>
            <a:r>
              <a:rPr lang="ru-RU" sz="1887" b="1" dirty="0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81EB62A-D3FD-0DC8-FBD1-CE7F1DA0419A}"/>
              </a:ext>
            </a:extLst>
          </p:cNvPr>
          <p:cNvSpPr txBox="1"/>
          <p:nvPr/>
        </p:nvSpPr>
        <p:spPr>
          <a:xfrm>
            <a:off x="342900" y="2130337"/>
            <a:ext cx="1285173" cy="810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572" b="1" dirty="0">
                <a:solidFill>
                  <a:schemeClr val="bg1"/>
                </a:solidFill>
              </a:rPr>
              <a:t>ВРАЧИ</a:t>
            </a:r>
          </a:p>
          <a:p>
            <a:pPr algn="ctr"/>
            <a:r>
              <a:rPr lang="ru-RU" sz="1572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0792" y="1743486"/>
            <a:ext cx="232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Возможности  центра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2718" y="2096263"/>
            <a:ext cx="5242182" cy="266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451" indent="-359451">
              <a:spcAft>
                <a:spcPts val="600"/>
              </a:spcAft>
              <a:buAutoNum type="arabicPeriod"/>
            </a:pPr>
            <a:r>
              <a:rPr lang="ru-RU" sz="1572" dirty="0"/>
              <a:t>Проведение ультразвукового исследования молочных желез на первичном приеме  </a:t>
            </a:r>
          </a:p>
          <a:p>
            <a:pPr marL="359451" indent="-359451">
              <a:spcAft>
                <a:spcPts val="600"/>
              </a:spcAft>
              <a:buAutoNum type="arabicPeriod"/>
            </a:pPr>
            <a:r>
              <a:rPr lang="ru-RU" sz="1572" dirty="0"/>
              <a:t>Диспансеризация пациенток с патологией молочных желез, классифицируемой как </a:t>
            </a:r>
            <a:r>
              <a:rPr lang="en-US" sz="1572" dirty="0"/>
              <a:t>BIRADS</a:t>
            </a:r>
            <a:r>
              <a:rPr lang="ru-RU" sz="1572" dirty="0"/>
              <a:t> - 1, 2, 3 и </a:t>
            </a:r>
            <a:r>
              <a:rPr lang="en-US" sz="1572" dirty="0" err="1"/>
              <a:t>cito</a:t>
            </a:r>
            <a:r>
              <a:rPr lang="ru-RU" sz="1572" dirty="0"/>
              <a:t>-консультирование в случае диагностирования </a:t>
            </a:r>
            <a:r>
              <a:rPr lang="en-US" sz="1572" dirty="0"/>
              <a:t>BIRADS</a:t>
            </a:r>
            <a:r>
              <a:rPr lang="ru-RU" sz="1572" dirty="0"/>
              <a:t> - 4,5 в онкологическом центре АК (запись </a:t>
            </a:r>
            <a:r>
              <a:rPr lang="en-US" sz="1572" dirty="0"/>
              <a:t>on-line)</a:t>
            </a:r>
            <a:endParaRPr lang="ru-RU" sz="1572" dirty="0"/>
          </a:p>
          <a:p>
            <a:pPr marL="359451" indent="-359451">
              <a:spcAft>
                <a:spcPts val="600"/>
              </a:spcAft>
              <a:buAutoNum type="arabicPeriod"/>
            </a:pPr>
            <a:r>
              <a:rPr lang="ru-RU" sz="1572" dirty="0"/>
              <a:t>В случае </a:t>
            </a:r>
            <a:r>
              <a:rPr lang="ru-RU" sz="1572" dirty="0" err="1"/>
              <a:t>коморбидности</a:t>
            </a:r>
            <a:r>
              <a:rPr lang="ru-RU" sz="1572" dirty="0"/>
              <a:t> междисциплинарное обследование пациентов смежными специалистами КДЦ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4571" y="3220751"/>
            <a:ext cx="2684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все врачи прошли аккредитацию по онкологии и функциональные методы исследования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1670" y="5171970"/>
            <a:ext cx="7907825" cy="38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87" b="1" dirty="0">
                <a:solidFill>
                  <a:srgbClr val="FD5151"/>
                </a:solidFill>
              </a:rPr>
              <a:t>Освоена!!!! </a:t>
            </a:r>
            <a:r>
              <a:rPr lang="ru-RU" sz="1887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трепан-биопсия молочных желез под контролем УЗИ</a:t>
            </a:r>
          </a:p>
        </p:txBody>
      </p:sp>
    </p:spTree>
    <p:extLst>
      <p:ext uri="{BB962C8B-B14F-4D97-AF65-F5344CB8AC3E}">
        <p14:creationId xmlns="" xmlns:p14="http://schemas.microsoft.com/office/powerpoint/2010/main" val="3090776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0" y="126491"/>
            <a:ext cx="8843744" cy="4842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Качественные показатели работы центра патологии молочной железы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4884420" y="2429072"/>
            <a:ext cx="3703692" cy="3268931"/>
            <a:chOff x="6694098" y="1492369"/>
            <a:chExt cx="5055987" cy="4546611"/>
          </a:xfrm>
        </p:grpSpPr>
        <p:graphicFrame>
          <p:nvGraphicFramePr>
            <p:cNvPr id="5" name="Диаграмма 4"/>
            <p:cNvGraphicFramePr/>
            <p:nvPr>
              <p:extLst>
                <p:ext uri="{D42A27DB-BD31-4B8C-83A1-F6EECF244321}">
                  <p14:modId xmlns="" xmlns:p14="http://schemas.microsoft.com/office/powerpoint/2010/main" val="3997782612"/>
                </p:ext>
              </p:extLst>
            </p:nvPr>
          </p:nvGraphicFramePr>
          <p:xfrm>
            <a:off x="6694098" y="1722936"/>
            <a:ext cx="5055987" cy="43160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33" name="Группа 32"/>
            <p:cNvGrpSpPr/>
            <p:nvPr/>
          </p:nvGrpSpPr>
          <p:grpSpPr>
            <a:xfrm>
              <a:off x="8333556" y="1492369"/>
              <a:ext cx="2189209" cy="954643"/>
              <a:chOff x="7634817" y="1699403"/>
              <a:chExt cx="2189209" cy="954643"/>
            </a:xfrm>
          </p:grpSpPr>
          <p:cxnSp>
            <p:nvCxnSpPr>
              <p:cNvPr id="7" name="Прямая соединительная линия 6"/>
              <p:cNvCxnSpPr>
                <a:cxnSpLocks/>
              </p:cNvCxnSpPr>
              <p:nvPr/>
            </p:nvCxnSpPr>
            <p:spPr>
              <a:xfrm flipV="1">
                <a:off x="7634817" y="2089943"/>
                <a:ext cx="0" cy="56410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>
                <a:cxnSpLocks/>
              </p:cNvCxnSpPr>
              <p:nvPr/>
            </p:nvCxnSpPr>
            <p:spPr>
              <a:xfrm>
                <a:off x="7642716" y="2099211"/>
                <a:ext cx="218131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8156215" y="1699403"/>
                <a:ext cx="1059573" cy="431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15" b="1" dirty="0">
                    <a:solidFill>
                      <a:schemeClr val="accent1"/>
                    </a:solidFill>
                  </a:rPr>
                  <a:t>+14,6%</a:t>
                </a:r>
              </a:p>
            </p:txBody>
          </p:sp>
          <p:cxnSp>
            <p:nvCxnSpPr>
              <p:cNvPr id="17" name="Прямая соединительная линия 16"/>
              <p:cNvCxnSpPr>
                <a:cxnSpLocks/>
              </p:cNvCxnSpPr>
              <p:nvPr/>
            </p:nvCxnSpPr>
            <p:spPr>
              <a:xfrm flipV="1">
                <a:off x="9823111" y="2093254"/>
                <a:ext cx="0" cy="29969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Группа 33"/>
            <p:cNvGrpSpPr/>
            <p:nvPr/>
          </p:nvGrpSpPr>
          <p:grpSpPr>
            <a:xfrm>
              <a:off x="8435402" y="3084288"/>
              <a:ext cx="2227794" cy="963401"/>
              <a:chOff x="6045885" y="3067035"/>
              <a:chExt cx="2227794" cy="963401"/>
            </a:xfrm>
          </p:grpSpPr>
          <p:cxnSp>
            <p:nvCxnSpPr>
              <p:cNvPr id="20" name="Прямая соединительная линия 19"/>
              <p:cNvCxnSpPr/>
              <p:nvPr/>
            </p:nvCxnSpPr>
            <p:spPr>
              <a:xfrm rot="16200000" flipV="1">
                <a:off x="6000351" y="3518005"/>
                <a:ext cx="106072" cy="1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/>
              <p:cNvCxnSpPr>
                <a:cxnSpLocks/>
              </p:cNvCxnSpPr>
              <p:nvPr/>
            </p:nvCxnSpPr>
            <p:spPr>
              <a:xfrm>
                <a:off x="6045885" y="3486150"/>
                <a:ext cx="2227794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6724192" y="3067035"/>
                <a:ext cx="1083643" cy="431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15" b="1" dirty="0">
                    <a:solidFill>
                      <a:schemeClr val="accent2"/>
                    </a:solidFill>
                  </a:rPr>
                  <a:t>- 40,0%</a:t>
                </a:r>
              </a:p>
            </p:txBody>
          </p:sp>
          <p:cxnSp>
            <p:nvCxnSpPr>
              <p:cNvPr id="22" name="Прямая соединительная линия 21"/>
              <p:cNvCxnSpPr>
                <a:cxnSpLocks/>
              </p:cNvCxnSpPr>
              <p:nvPr/>
            </p:nvCxnSpPr>
            <p:spPr>
              <a:xfrm flipV="1">
                <a:off x="8269611" y="3481898"/>
                <a:ext cx="4" cy="548538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="" xmlns:p14="http://schemas.microsoft.com/office/powerpoint/2010/main" val="3253933186"/>
              </p:ext>
            </p:extLst>
          </p:nvPr>
        </p:nvGraphicFramePr>
        <p:xfrm>
          <a:off x="328674" y="2552221"/>
          <a:ext cx="3472391" cy="271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893493" y="2901163"/>
            <a:ext cx="1273105" cy="527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30" b="1" dirty="0">
                <a:solidFill>
                  <a:srgbClr val="C00000"/>
                </a:solidFill>
                <a:cs typeface="Times New Roman"/>
              </a:rPr>
              <a:t>↑</a:t>
            </a:r>
            <a:r>
              <a:rPr lang="ru-RU" sz="1887" b="1" dirty="0">
                <a:cs typeface="Times New Roman"/>
              </a:rPr>
              <a:t> </a:t>
            </a:r>
            <a:r>
              <a:rPr lang="ru-RU" sz="1887" b="1" dirty="0"/>
              <a:t>в 3 раза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14854" y="1822933"/>
            <a:ext cx="3557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 </a:t>
            </a:r>
            <a:r>
              <a:rPr lang="ru-RU" sz="1400" b="1" dirty="0" err="1"/>
              <a:t>Выявляемость</a:t>
            </a:r>
            <a:r>
              <a:rPr lang="ru-RU" sz="1400" b="1" dirty="0"/>
              <a:t> рака молочной железы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912725" y="1822933"/>
            <a:ext cx="3901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Эффективность выявления рака молочной железы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A29A477-8737-B56D-04DA-5DE5E3AE9E8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224" y="150950"/>
            <a:ext cx="8493175" cy="484255"/>
          </a:xfrm>
        </p:spPr>
        <p:txBody>
          <a:bodyPr>
            <a:noAutofit/>
          </a:bodyPr>
          <a:lstStyle/>
          <a:p>
            <a:pPr indent="0" algn="ctr">
              <a:lnSpc>
                <a:spcPct val="115000"/>
              </a:lnSpc>
              <a:spcAft>
                <a:spcPts val="786"/>
              </a:spcAft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  <a:ea typeface="Times New Roman" panose="02020603050405020304" pitchFamily="18" charset="0"/>
              </a:rPr>
              <a:t>Центр охраны здоровья семьи и репродукции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0BF86B4-CF08-77EE-D930-B2F072B0489F}"/>
              </a:ext>
            </a:extLst>
          </p:cNvPr>
          <p:cNvSpPr txBox="1"/>
          <p:nvPr/>
        </p:nvSpPr>
        <p:spPr>
          <a:xfrm>
            <a:off x="1472516" y="1773884"/>
            <a:ext cx="1223358" cy="9088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/>
              <a:t>средний персонал</a:t>
            </a:r>
          </a:p>
          <a:p>
            <a:pPr algn="ctr"/>
            <a:r>
              <a:rPr lang="ru-RU" sz="1400" b="1" dirty="0"/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81EB62A-D3FD-0DC8-FBD1-CE7F1DA0419A}"/>
              </a:ext>
            </a:extLst>
          </p:cNvPr>
          <p:cNvSpPr txBox="1"/>
          <p:nvPr/>
        </p:nvSpPr>
        <p:spPr>
          <a:xfrm>
            <a:off x="419965" y="1773885"/>
            <a:ext cx="1186852" cy="7357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ВРАЧИ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1A484DD-2DE4-294F-6A18-F6235B34D99B}"/>
              </a:ext>
            </a:extLst>
          </p:cNvPr>
          <p:cNvSpPr txBox="1"/>
          <p:nvPr/>
        </p:nvSpPr>
        <p:spPr>
          <a:xfrm>
            <a:off x="3412557" y="1511969"/>
            <a:ext cx="232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Возможности  центра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F193D4-94F3-2369-6011-A8A9CC69F997}"/>
              </a:ext>
            </a:extLst>
          </p:cNvPr>
          <p:cNvSpPr txBox="1"/>
          <p:nvPr/>
        </p:nvSpPr>
        <p:spPr>
          <a:xfrm>
            <a:off x="3409561" y="2001557"/>
            <a:ext cx="5378839" cy="323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451" indent="-359451">
              <a:spcAft>
                <a:spcPts val="600"/>
              </a:spcAft>
              <a:buAutoNum type="arabicPeriod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Комплексное инструментальное и лабораторное обследование пациенток согласно клиническим рекомендациям </a:t>
            </a:r>
          </a:p>
          <a:p>
            <a:pPr marL="359451" indent="-359451">
              <a:spcAft>
                <a:spcPts val="600"/>
              </a:spcAft>
              <a:buAutoNum type="arabicPeriod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Консультация смежных специалистов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коморбидных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пациенток</a:t>
            </a:r>
          </a:p>
          <a:p>
            <a:pPr marL="359451" indent="-359451">
              <a:spcAft>
                <a:spcPts val="600"/>
              </a:spcAft>
              <a:buAutoNum type="arabicPeriod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Эндоскопические диагностические и лечебные манипуляции</a:t>
            </a:r>
          </a:p>
          <a:p>
            <a:pPr marL="359451" indent="-359451">
              <a:spcAft>
                <a:spcPts val="600"/>
              </a:spcAft>
              <a:buAutoNum type="arabicPeriod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Клинические и консультативные разборы пациентов с привлечением профессорского состава кафедры акушерства и гинекологии АГМУ, а также НИИ гематологии</a:t>
            </a:r>
          </a:p>
          <a:p>
            <a:pPr marL="359451" indent="-359451">
              <a:spcAft>
                <a:spcPts val="600"/>
              </a:spcAft>
              <a:buAutoNum type="arabicPeriod"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Реабилитация и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прегравидарная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подготовка в условиях дневного стационара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71EFDF4-6006-C22D-FC68-D02B9A6F2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7" y="3054623"/>
            <a:ext cx="2642457" cy="1561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5137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3B5190B-08CD-430A-CC95-A760A9C2321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533" y="137295"/>
            <a:ext cx="8736618" cy="484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Первые шаги реализации проекта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0B98A815-F022-83F5-A453-9165B150534D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751617225"/>
              </p:ext>
            </p:extLst>
          </p:nvPr>
        </p:nvGraphicFramePr>
        <p:xfrm>
          <a:off x="0" y="2062494"/>
          <a:ext cx="4092608" cy="3075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35AD4C0D-CB3F-3201-6381-3369E393527E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224920829"/>
              </p:ext>
            </p:extLst>
          </p:nvPr>
        </p:nvGraphicFramePr>
        <p:xfrm>
          <a:off x="3979205" y="2145044"/>
          <a:ext cx="4471963" cy="3075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338C993-22A3-CBA1-F869-DB3B1F66DA79}"/>
              </a:ext>
            </a:extLst>
          </p:cNvPr>
          <p:cNvSpPr txBox="1"/>
          <p:nvPr/>
        </p:nvSpPr>
        <p:spPr>
          <a:xfrm>
            <a:off x="2578046" y="1293138"/>
            <a:ext cx="4291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Структура заболеваний по обращаемости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EDE5E2D-DC6E-FFB7-F77E-A8D0D1C7548F}"/>
              </a:ext>
            </a:extLst>
          </p:cNvPr>
          <p:cNvSpPr txBox="1"/>
          <p:nvPr/>
        </p:nvSpPr>
        <p:spPr>
          <a:xfrm>
            <a:off x="130601" y="1567250"/>
            <a:ext cx="1821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До октября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11BBF06-9878-45EC-77FC-D9FB0DFCA6A4}"/>
              </a:ext>
            </a:extLst>
          </p:cNvPr>
          <p:cNvSpPr txBox="1"/>
          <p:nvPr/>
        </p:nvSpPr>
        <p:spPr>
          <a:xfrm>
            <a:off x="6870700" y="5294580"/>
            <a:ext cx="178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Октябрь 2022 – Февраль 2023</a:t>
            </a:r>
          </a:p>
        </p:txBody>
      </p:sp>
    </p:spTree>
    <p:extLst>
      <p:ext uri="{BB962C8B-B14F-4D97-AF65-F5344CB8AC3E}">
        <p14:creationId xmlns="" xmlns:p14="http://schemas.microsoft.com/office/powerpoint/2010/main" val="3384047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3455E3D-D4AF-50D0-E5AC-948AAC5906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98" t="27779" r="23609" b="6336"/>
          <a:stretch/>
        </p:blipFill>
        <p:spPr>
          <a:xfrm>
            <a:off x="0" y="655397"/>
            <a:ext cx="5190410" cy="4325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FD55701-3EAF-708C-5457-C8469E711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7" y="4005188"/>
            <a:ext cx="3819753" cy="2546503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C0CB4A1-E8D7-960B-DA96-C445D6F26BC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8438" y="126996"/>
            <a:ext cx="8493175" cy="4842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Специалисты отделения в средствах массовой информации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2F202C-0273-516E-27E4-5B34BA05AAF1}"/>
              </a:ext>
            </a:extLst>
          </p:cNvPr>
          <p:cNvSpPr txBox="1"/>
          <p:nvPr/>
        </p:nvSpPr>
        <p:spPr>
          <a:xfrm>
            <a:off x="747859" y="1757427"/>
            <a:ext cx="3082953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000" b="1" dirty="0">
                <a:ea typeface="Times New Roman" panose="02020603050405020304" pitchFamily="18" charset="0"/>
              </a:rPr>
              <a:t>Сафронова Е.Е.</a:t>
            </a:r>
            <a:r>
              <a:rPr lang="ru-RU" sz="1000" dirty="0">
                <a:ea typeface="Times New Roman" panose="02020603050405020304" pitchFamily="18" charset="0"/>
              </a:rPr>
              <a:t> - Радио «Маяк» - 09.2022г</a:t>
            </a:r>
          </a:p>
          <a:p>
            <a:pPr>
              <a:spcAft>
                <a:spcPts val="600"/>
              </a:spcAft>
            </a:pPr>
            <a:r>
              <a:rPr lang="ru-RU" sz="1000" b="1" dirty="0" err="1">
                <a:ea typeface="Times New Roman" panose="02020603050405020304" pitchFamily="18" charset="0"/>
              </a:rPr>
              <a:t>Балышева</a:t>
            </a:r>
            <a:r>
              <a:rPr lang="ru-RU" sz="1000" b="1" dirty="0">
                <a:ea typeface="Times New Roman" panose="02020603050405020304" pitchFamily="18" charset="0"/>
              </a:rPr>
              <a:t> О.В. </a:t>
            </a:r>
            <a:r>
              <a:rPr lang="ru-RU" sz="1000" dirty="0">
                <a:ea typeface="Times New Roman" panose="02020603050405020304" pitchFamily="18" charset="0"/>
              </a:rPr>
              <a:t>- ТВ «Катунь-24» - «Что такое поллиноз и как с ним бороться» - 05.2022г.</a:t>
            </a:r>
          </a:p>
          <a:p>
            <a:pPr>
              <a:spcAft>
                <a:spcPts val="600"/>
              </a:spcAft>
            </a:pPr>
            <a:r>
              <a:rPr lang="ru-RU" sz="1000" b="1" dirty="0" err="1">
                <a:ea typeface="Times New Roman" panose="02020603050405020304" pitchFamily="18" charset="0"/>
              </a:rPr>
              <a:t>Аникейцева</a:t>
            </a:r>
            <a:r>
              <a:rPr lang="ru-RU" sz="1000" b="1" dirty="0">
                <a:ea typeface="Times New Roman" panose="02020603050405020304" pitchFamily="18" charset="0"/>
              </a:rPr>
              <a:t> И.М.</a:t>
            </a:r>
            <a:r>
              <a:rPr lang="ru-RU" sz="1000" dirty="0">
                <a:ea typeface="Times New Roman" panose="02020603050405020304" pitchFamily="18" charset="0"/>
              </a:rPr>
              <a:t> - ТВ «Катунь -24» - «Как бороться с авитаминозом» - 02.2022г.</a:t>
            </a:r>
          </a:p>
          <a:p>
            <a:pPr>
              <a:spcAft>
                <a:spcPts val="600"/>
              </a:spcAft>
            </a:pPr>
            <a:r>
              <a:rPr lang="ru-RU" sz="1000" b="1" dirty="0">
                <a:ea typeface="Times New Roman" panose="02020603050405020304" pitchFamily="18" charset="0"/>
              </a:rPr>
              <a:t>Силкина С.Б.</a:t>
            </a:r>
            <a:r>
              <a:rPr lang="ru-RU" sz="1000" dirty="0">
                <a:ea typeface="Times New Roman" panose="02020603050405020304" pitchFamily="18" charset="0"/>
              </a:rPr>
              <a:t> -ТВ «Катунь -24» - «Сезонный авитаминоз и поллиноз» - 03.2022г.</a:t>
            </a:r>
          </a:p>
          <a:p>
            <a:pPr>
              <a:spcAft>
                <a:spcPts val="600"/>
              </a:spcAft>
            </a:pPr>
            <a:r>
              <a:rPr lang="ru-RU" sz="1000" b="1" dirty="0">
                <a:solidFill>
                  <a:srgbClr val="262626"/>
                </a:solidFill>
                <a:ea typeface="Times New Roman" panose="02020603050405020304" pitchFamily="18" charset="0"/>
              </a:rPr>
              <a:t>Сметанина Д.А.</a:t>
            </a:r>
            <a:r>
              <a:rPr lang="ru-RU" sz="1000" dirty="0">
                <a:solidFill>
                  <a:srgbClr val="262626"/>
                </a:solidFill>
                <a:ea typeface="Times New Roman" panose="02020603050405020304" pitchFamily="18" charset="0"/>
              </a:rPr>
              <a:t> - </a:t>
            </a:r>
            <a:r>
              <a:rPr lang="ru-RU" sz="1000" dirty="0">
                <a:ea typeface="Times New Roman" panose="02020603050405020304" pitchFamily="18" charset="0"/>
              </a:rPr>
              <a:t>ТВ «Катунь-24» - «Как загорать</a:t>
            </a:r>
            <a:r>
              <a:rPr lang="en-US" sz="1000" dirty="0">
                <a:ea typeface="Times New Roman" panose="02020603050405020304" pitchFamily="18" charset="0"/>
              </a:rPr>
              <a:t>,</a:t>
            </a:r>
            <a:r>
              <a:rPr lang="ru-RU" sz="1000" dirty="0">
                <a:ea typeface="Times New Roman" panose="02020603050405020304" pitchFamily="18" charset="0"/>
              </a:rPr>
              <a:t> полезно ли солнце» - 05.2022г</a:t>
            </a:r>
          </a:p>
          <a:p>
            <a:pPr>
              <a:spcAft>
                <a:spcPts val="600"/>
              </a:spcAft>
            </a:pPr>
            <a:r>
              <a:rPr lang="ru-RU" sz="1000" b="1" dirty="0">
                <a:ea typeface="Times New Roman" panose="02020603050405020304" pitchFamily="18" charset="0"/>
              </a:rPr>
              <a:t>Хакимова Е.В. - </a:t>
            </a:r>
            <a:r>
              <a:rPr lang="ru-RU" sz="1000" dirty="0">
                <a:ea typeface="Times New Roman" panose="02020603050405020304" pitchFamily="18" charset="0"/>
              </a:rPr>
              <a:t>ТВ «Катунь-24» - «Рак молочной железы» - 10.2022г; ТВ «Катунь-24» - «Риски онкопатологии» - 02.2022г.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3454C0-C96A-6321-32CD-C24C890C0724}"/>
              </a:ext>
            </a:extLst>
          </p:cNvPr>
          <p:cNvSpPr txBox="1"/>
          <p:nvPr/>
        </p:nvSpPr>
        <p:spPr>
          <a:xfrm>
            <a:off x="5090139" y="4451156"/>
            <a:ext cx="369870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/>
              <a:t>Артюшенко А.Ю</a:t>
            </a:r>
            <a:r>
              <a:rPr lang="ru-RU" sz="1200" dirty="0"/>
              <a:t> - Алтайская краевая медицинская газета «Мы и здоровье» - «Ожирение» 07.2022г; «Алтапресс» «Чем отличаются девочки от мальчиков», 04.2022г.</a:t>
            </a:r>
          </a:p>
          <a:p>
            <a:pPr>
              <a:spcAft>
                <a:spcPts val="600"/>
              </a:spcAft>
            </a:pPr>
            <a:r>
              <a:rPr lang="ru-RU" sz="1200" b="1" dirty="0"/>
              <a:t>Сметанина Д.А.</a:t>
            </a:r>
            <a:r>
              <a:rPr lang="ru-RU" sz="1200" dirty="0"/>
              <a:t> -«Комсомольская правда» - «Состояние кожи весной», 04.2022г</a:t>
            </a:r>
          </a:p>
          <a:p>
            <a:pPr>
              <a:spcAft>
                <a:spcPts val="600"/>
              </a:spcAft>
            </a:pPr>
            <a:r>
              <a:rPr lang="ru-RU" sz="1200" b="1" dirty="0"/>
              <a:t>Хакимова Е.В. </a:t>
            </a:r>
            <a:r>
              <a:rPr lang="ru-RU" sz="1200" dirty="0"/>
              <a:t>- Газета «Аргументы и факты» - «Предупредить рак молочной железы» 01.2022г</a:t>
            </a:r>
          </a:p>
        </p:txBody>
      </p:sp>
    </p:spTree>
    <p:extLst>
      <p:ext uri="{BB962C8B-B14F-4D97-AF65-F5344CB8AC3E}">
        <p14:creationId xmlns="" xmlns:p14="http://schemas.microsoft.com/office/powerpoint/2010/main" val="2209235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66443" y="16021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Новое диагностическое оборудование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05376793"/>
              </p:ext>
            </p:extLst>
          </p:nvPr>
        </p:nvGraphicFramePr>
        <p:xfrm>
          <a:off x="431801" y="1454514"/>
          <a:ext cx="8140703" cy="441055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966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759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81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3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НАЗВАНИЕ</a:t>
                      </a:r>
                      <a:endParaRPr lang="ru-RU" sz="1400" b="1" dirty="0">
                        <a:solidFill>
                          <a:srgbClr val="28766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ГОД </a:t>
                      </a:r>
                      <a:r>
                        <a:rPr lang="en-US" sz="1400" b="1" dirty="0">
                          <a:solidFill>
                            <a:srgbClr val="287665"/>
                          </a:solidFill>
                        </a:rPr>
                        <a:t>ЗАКУПКИ</a:t>
                      </a:r>
                      <a:endParaRPr lang="ru-RU" sz="1400" b="1" dirty="0">
                        <a:solidFill>
                          <a:srgbClr val="28766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Набор пробных линз с оправами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2022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2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Автоматический проектор знаков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2022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3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Автоматический </a:t>
                      </a:r>
                      <a:r>
                        <a:rPr lang="ru-RU" sz="1400" dirty="0" err="1"/>
                        <a:t>рефкератометр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2022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Набор скиаскопических линеек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2022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5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Щелевая лампа стационарная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2022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6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Электрический офтальмоскоп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2022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7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Автоматический пневмотонометр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2022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80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8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Диагностическая офтальмологическая универсальная </a:t>
                      </a:r>
                      <a:r>
                        <a:rPr lang="ru-RU" sz="1400" dirty="0" err="1"/>
                        <a:t>трехзеркальная</a:t>
                      </a:r>
                      <a:r>
                        <a:rPr lang="ru-RU" sz="1400" dirty="0"/>
                        <a:t> линза для офтальмоскопии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2022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9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ЛОР установка ЭЛЕМА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2022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10</a:t>
                      </a: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Кресло гинекологическое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2022</a:t>
                      </a: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A1A98E5-46B1-F206-02D8-C336CF09E4B0}"/>
              </a:ext>
            </a:extLst>
          </p:cNvPr>
          <p:cNvSpPr txBox="1"/>
          <p:nvPr/>
        </p:nvSpPr>
        <p:spPr>
          <a:xfrm>
            <a:off x="1993076" y="1995170"/>
            <a:ext cx="569677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Отчет о работе отделения Дневной стационар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2020-2022г.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F65D72-6F24-3A85-8B5A-C6BA04074D18}"/>
              </a:ext>
            </a:extLst>
          </p:cNvPr>
          <p:cNvSpPr txBox="1"/>
          <p:nvPr/>
        </p:nvSpPr>
        <p:spPr>
          <a:xfrm>
            <a:off x="2012126" y="3139807"/>
            <a:ext cx="6846124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Заведующий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д.м.н., проф. Назаренко Николай Васильевич</a:t>
            </a:r>
          </a:p>
        </p:txBody>
      </p:sp>
    </p:spTree>
    <p:extLst>
      <p:ext uri="{BB962C8B-B14F-4D97-AF65-F5344CB8AC3E}">
        <p14:creationId xmlns="" xmlns:p14="http://schemas.microsoft.com/office/powerpoint/2010/main" val="718732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9363258" y="143127"/>
            <a:ext cx="391724" cy="413655"/>
          </a:xfrm>
        </p:spPr>
        <p:txBody>
          <a:bodyPr/>
          <a:lstStyle/>
          <a:p>
            <a:fld id="{A2AE2F61-3739-4347-9B88-B7D294FB5D82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61693" y="13481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Количество пролеченных больных за 2022 год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977064532"/>
              </p:ext>
            </p:extLst>
          </p:nvPr>
        </p:nvGraphicFramePr>
        <p:xfrm>
          <a:off x="826264" y="936434"/>
          <a:ext cx="7215207" cy="523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223593" y="12211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Возрастной аспект пациентов</a:t>
            </a:r>
          </a:p>
        </p:txBody>
      </p:sp>
      <p:pic>
        <p:nvPicPr>
          <p:cNvPr id="7" name="Содержимое 6" descr="Рисунок3.tiff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/>
          <a:srcRect l="8562"/>
          <a:stretch/>
        </p:blipFill>
        <p:spPr>
          <a:xfrm>
            <a:off x="457200" y="1168447"/>
            <a:ext cx="8007350" cy="436722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12FA4EB-F126-C6DD-78A0-18FF7512ECB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8043" y="217369"/>
            <a:ext cx="8317157" cy="5128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  <a:ea typeface="Times New Roman" panose="02020603050405020304" pitchFamily="18" charset="0"/>
              </a:rPr>
              <a:t>Неонатальный скрининг 2020-2022г.г.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642C5B68-75AF-5628-F8B5-F2DB8B482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17583891"/>
              </p:ext>
            </p:extLst>
          </p:nvPr>
        </p:nvGraphicFramePr>
        <p:xfrm>
          <a:off x="349250" y="1049924"/>
          <a:ext cx="8369299" cy="5354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4274">
                  <a:extLst>
                    <a:ext uri="{9D8B030D-6E8A-4147-A177-3AD203B41FA5}">
                      <a16:colId xmlns="" xmlns:a16="http://schemas.microsoft.com/office/drawing/2014/main" val="3412999028"/>
                    </a:ext>
                  </a:extLst>
                </a:gridCol>
                <a:gridCol w="1134883">
                  <a:extLst>
                    <a:ext uri="{9D8B030D-6E8A-4147-A177-3AD203B41FA5}">
                      <a16:colId xmlns="" xmlns:a16="http://schemas.microsoft.com/office/drawing/2014/main" val="3934246967"/>
                    </a:ext>
                  </a:extLst>
                </a:gridCol>
                <a:gridCol w="1214650">
                  <a:extLst>
                    <a:ext uri="{9D8B030D-6E8A-4147-A177-3AD203B41FA5}">
                      <a16:colId xmlns="" xmlns:a16="http://schemas.microsoft.com/office/drawing/2014/main" val="523350680"/>
                    </a:ext>
                  </a:extLst>
                </a:gridCol>
                <a:gridCol w="1232779">
                  <a:extLst>
                    <a:ext uri="{9D8B030D-6E8A-4147-A177-3AD203B41FA5}">
                      <a16:colId xmlns="" xmlns:a16="http://schemas.microsoft.com/office/drawing/2014/main" val="2493995176"/>
                    </a:ext>
                  </a:extLst>
                </a:gridCol>
                <a:gridCol w="942713">
                  <a:extLst>
                    <a:ext uri="{9D8B030D-6E8A-4147-A177-3AD203B41FA5}">
                      <a16:colId xmlns="" xmlns:a16="http://schemas.microsoft.com/office/drawing/2014/main" val="2596368817"/>
                    </a:ext>
                  </a:extLst>
                </a:gridCol>
              </a:tblGrid>
              <a:tr h="569326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effectLst/>
                        </a:rPr>
                        <a:t>Показатели</a:t>
                      </a:r>
                      <a:endParaRPr lang="ru-RU" sz="1600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effectLst/>
                        </a:rPr>
                        <a:t>2020 год</a:t>
                      </a:r>
                      <a:endParaRPr lang="ru-RU" sz="1600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effectLst/>
                        </a:rPr>
                        <a:t>2021год</a:t>
                      </a:r>
                      <a:endParaRPr lang="ru-RU" sz="1600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effectLst/>
                        </a:rPr>
                        <a:t>2022 год</a:t>
                      </a:r>
                      <a:endParaRPr lang="ru-RU" sz="1600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effectLst/>
                        </a:rPr>
                        <a:t>Всего</a:t>
                      </a:r>
                      <a:endParaRPr lang="ru-RU" sz="1600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82729579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lvl="0" algn="l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Число новорожденных, всего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19768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18960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17569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56297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9535096"/>
                  </a:ext>
                </a:extLst>
              </a:tr>
              <a:tr h="776502">
                <a:tc>
                  <a:txBody>
                    <a:bodyPr/>
                    <a:lstStyle/>
                    <a:p>
                      <a:pPr lvl="0" algn="l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Число обследованных новорожденных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19</a:t>
                      </a: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759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18</a:t>
                      </a: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718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17528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</a:t>
                      </a: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6005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7192145"/>
                  </a:ext>
                </a:extLst>
              </a:tr>
              <a:tr h="429812">
                <a:tc>
                  <a:txBody>
                    <a:bodyPr/>
                    <a:lstStyle/>
                    <a:p>
                      <a:pPr lvl="0" algn="l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% обследованных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99,</a:t>
                      </a: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8.7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99,</a:t>
                      </a: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99,</a:t>
                      </a: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3654460"/>
                  </a:ext>
                </a:extLst>
              </a:tr>
              <a:tr h="662388">
                <a:tc>
                  <a:txBody>
                    <a:bodyPr/>
                    <a:lstStyle/>
                    <a:p>
                      <a:pPr lvl="0" algn="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из них выявлено:</a:t>
                      </a:r>
                      <a:b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</a:b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фенилкетонурии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61815341"/>
                  </a:ext>
                </a:extLst>
              </a:tr>
              <a:tr h="429812">
                <a:tc>
                  <a:txBody>
                    <a:bodyPr/>
                    <a:lstStyle/>
                    <a:p>
                      <a:pPr lvl="0" algn="l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Врожденного гипотиреоза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5816089"/>
                  </a:ext>
                </a:extLst>
              </a:tr>
              <a:tr h="429812">
                <a:tc>
                  <a:txBody>
                    <a:bodyPr/>
                    <a:lstStyle/>
                    <a:p>
                      <a:pPr lvl="0" algn="l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Адреногенитального синдрома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63583642"/>
                  </a:ext>
                </a:extLst>
              </a:tr>
              <a:tr h="429812">
                <a:tc>
                  <a:txBody>
                    <a:bodyPr/>
                    <a:lstStyle/>
                    <a:p>
                      <a:pPr lvl="0" algn="l" fontAlgn="auto" hangingPunct="1">
                        <a:lnSpc>
                          <a:spcPct val="107000"/>
                        </a:lnSpc>
                      </a:pPr>
                      <a:r>
                        <a:rPr lang="ru-RU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Галактоземии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8304624"/>
                  </a:ext>
                </a:extLst>
              </a:tr>
              <a:tr h="444300">
                <a:tc>
                  <a:txBody>
                    <a:bodyPr/>
                    <a:lstStyle/>
                    <a:p>
                      <a:pPr lvl="0" algn="l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Муковисцидоза 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66122156"/>
                  </a:ext>
                </a:extLst>
              </a:tr>
              <a:tr h="706638">
                <a:tc>
                  <a:txBody>
                    <a:bodyPr/>
                    <a:lstStyle/>
                    <a:p>
                      <a:pPr lvl="0" algn="l" fontAlgn="auto" hangingPunct="1">
                        <a:lnSpc>
                          <a:spcPct val="107000"/>
                        </a:lnSpc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effectLst/>
                        </a:rPr>
                        <a:t>Всего выявлено</a:t>
                      </a:r>
                      <a:endParaRPr lang="ru-RU" sz="1600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solidFill>
                            <a:srgbClr val="287665"/>
                          </a:solidFill>
                          <a:effectLst/>
                        </a:rPr>
                        <a:t>12</a:t>
                      </a:r>
                      <a:endParaRPr lang="ru-RU" sz="1600" b="1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en-US" sz="1600" b="1" dirty="0">
                          <a:solidFill>
                            <a:srgbClr val="287665"/>
                          </a:solidFill>
                          <a:effectLst/>
                        </a:rPr>
                        <a:t>9</a:t>
                      </a:r>
                      <a:endParaRPr lang="ru-RU" sz="1600" b="1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solidFill>
                            <a:srgbClr val="287665"/>
                          </a:solidFill>
                          <a:effectLst/>
                        </a:rPr>
                        <a:t>11</a:t>
                      </a:r>
                      <a:endParaRPr lang="ru-RU" sz="1600" b="1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7000"/>
                        </a:lnSpc>
                      </a:pPr>
                      <a:r>
                        <a:rPr lang="ru-RU" sz="1600" b="1" dirty="0">
                          <a:solidFill>
                            <a:srgbClr val="287665"/>
                          </a:solidFill>
                          <a:effectLst/>
                        </a:rPr>
                        <a:t>3</a:t>
                      </a:r>
                      <a:r>
                        <a:rPr lang="en-US" sz="1600" b="1" dirty="0">
                          <a:solidFill>
                            <a:srgbClr val="287665"/>
                          </a:solidFill>
                          <a:effectLst/>
                        </a:rPr>
                        <a:t>2</a:t>
                      </a:r>
                      <a:endParaRPr lang="ru-RU" sz="1600" b="1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49231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20071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42643" y="160218"/>
            <a:ext cx="8493175" cy="728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Показатели работы дневного стационара </a:t>
            </a:r>
            <a:r>
              <a:rPr lang="ru-RU" sz="2400" dirty="0" smtClean="0">
                <a:solidFill>
                  <a:srgbClr val="287665"/>
                </a:solidFill>
                <a:latin typeface="+mj-lt"/>
              </a:rPr>
              <a:t>КГБУЗ</a:t>
            </a:r>
            <a:r>
              <a:rPr lang="en-US" sz="2400" smtClean="0">
                <a:solidFill>
                  <a:srgbClr val="287665"/>
                </a:solidFill>
                <a:latin typeface="+mj-lt"/>
              </a:rPr>
              <a:t>                </a:t>
            </a:r>
            <a:r>
              <a:rPr lang="ru-RU" sz="2400" smtClean="0">
                <a:solidFill>
                  <a:srgbClr val="287665"/>
                </a:solidFill>
                <a:latin typeface="+mj-lt"/>
              </a:rPr>
              <a:t> </a:t>
            </a:r>
            <a:r>
              <a:rPr lang="ru-RU" sz="2400" dirty="0">
                <a:solidFill>
                  <a:srgbClr val="287665"/>
                </a:solidFill>
                <a:latin typeface="+mj-lt"/>
              </a:rPr>
              <a:t>« Консультативно- диагностический центр Алтайского края» за 2022г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4001405859"/>
              </p:ext>
            </p:extLst>
          </p:nvPr>
        </p:nvGraphicFramePr>
        <p:xfrm>
          <a:off x="206557" y="1292668"/>
          <a:ext cx="8454843" cy="4141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2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11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556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9534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3660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6200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69680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287665"/>
                          </a:solidFill>
                        </a:rPr>
                        <a:t>Профиль коек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287665"/>
                          </a:solidFill>
                        </a:rPr>
                        <a:t>Число коек в соответствии</a:t>
                      </a:r>
                      <a:r>
                        <a:rPr lang="ru-RU" sz="1200" baseline="0" dirty="0">
                          <a:solidFill>
                            <a:srgbClr val="287665"/>
                          </a:solidFill>
                        </a:rPr>
                        <a:t>  с приказом ГУ</a:t>
                      </a:r>
                      <a:endParaRPr lang="ru-RU" sz="1200" dirty="0">
                        <a:solidFill>
                          <a:srgbClr val="287665"/>
                        </a:solidFill>
                      </a:endParaRPr>
                    </a:p>
                  </a:txBody>
                  <a:tcPr marL="71889" marR="71889" marT="35945" marB="35945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287665"/>
                          </a:solidFill>
                        </a:rPr>
                        <a:t>Число среднегодовых</a:t>
                      </a:r>
                      <a:r>
                        <a:rPr lang="ru-RU" sz="1200" baseline="0" dirty="0">
                          <a:solidFill>
                            <a:srgbClr val="287665"/>
                          </a:solidFill>
                        </a:rPr>
                        <a:t> коек с учетом смен</a:t>
                      </a:r>
                      <a:endParaRPr lang="ru-RU" sz="1200" dirty="0">
                        <a:solidFill>
                          <a:srgbClr val="287665"/>
                        </a:solidFill>
                      </a:endParaRP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287665"/>
                          </a:solidFill>
                        </a:rPr>
                        <a:t>Пролечено пациентов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287665"/>
                          </a:solidFill>
                        </a:rPr>
                        <a:t>Проведено </a:t>
                      </a:r>
                      <a:r>
                        <a:rPr lang="ru-RU" sz="1200" dirty="0" err="1">
                          <a:solidFill>
                            <a:srgbClr val="287665"/>
                          </a:solidFill>
                        </a:rPr>
                        <a:t>пациенто-дней</a:t>
                      </a:r>
                      <a:r>
                        <a:rPr lang="ru-RU" sz="1200" baseline="0" dirty="0">
                          <a:solidFill>
                            <a:srgbClr val="287665"/>
                          </a:solidFill>
                        </a:rPr>
                        <a:t> ОМС</a:t>
                      </a:r>
                      <a:endParaRPr lang="ru-RU" sz="1200" dirty="0">
                        <a:solidFill>
                          <a:srgbClr val="287665"/>
                        </a:solidFill>
                      </a:endParaRP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4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план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/>
                        <a:t>факт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% выполнения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План 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/>
                        <a:t>факт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% выполнения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5299">
                <a:tc>
                  <a:txBody>
                    <a:bodyPr/>
                    <a:lstStyle/>
                    <a:p>
                      <a:r>
                        <a:rPr lang="ru-RU" sz="1200" b="1" dirty="0"/>
                        <a:t>Гинекологическое</a:t>
                      </a:r>
                    </a:p>
                  </a:txBody>
                  <a:tcPr marL="71889" marR="71889" marT="35945" marB="3594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 marL="71889" marR="71889" marT="35945" marB="359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132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116</a:t>
                      </a:r>
                    </a:p>
                  </a:txBody>
                  <a:tcPr marL="71889" marR="71889" marT="35945" marB="359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88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858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465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54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5299">
                <a:tc>
                  <a:txBody>
                    <a:bodyPr/>
                    <a:lstStyle/>
                    <a:p>
                      <a:r>
                        <a:rPr lang="ru-RU" sz="1200" b="1" dirty="0"/>
                        <a:t>Неврологическое</a:t>
                      </a:r>
                    </a:p>
                  </a:txBody>
                  <a:tcPr marL="71889" marR="71889" marT="35945" marB="35945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12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36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685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699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102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9247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9341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101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5299">
                <a:tc>
                  <a:txBody>
                    <a:bodyPr/>
                    <a:lstStyle/>
                    <a:p>
                      <a:r>
                        <a:rPr lang="ru-RU" sz="1200" b="1" dirty="0"/>
                        <a:t>Терапевтическое </a:t>
                      </a:r>
                    </a:p>
                  </a:txBody>
                  <a:tcPr marL="71889" marR="71889" marT="35945" marB="3594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</a:t>
                      </a:r>
                    </a:p>
                  </a:txBody>
                  <a:tcPr marL="71889" marR="71889" marT="35945" marB="359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94</a:t>
                      </a:r>
                    </a:p>
                  </a:txBody>
                  <a:tcPr marL="71889" marR="71889" marT="35945" marB="359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94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1350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1258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93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7557">
                <a:tc>
                  <a:txBody>
                    <a:bodyPr/>
                    <a:lstStyle/>
                    <a:p>
                      <a:r>
                        <a:rPr lang="ru-RU" sz="1200" b="1" dirty="0"/>
                        <a:t>Урологическое</a:t>
                      </a:r>
                    </a:p>
                  </a:txBody>
                  <a:tcPr marL="71889" marR="71889" marT="35945" marB="35945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100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650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366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56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5299">
                <a:tc>
                  <a:txBody>
                    <a:bodyPr/>
                    <a:lstStyle/>
                    <a:p>
                      <a:r>
                        <a:rPr lang="ru-RU" sz="1200" b="1" dirty="0"/>
                        <a:t>Эндокринологическое</a:t>
                      </a:r>
                    </a:p>
                  </a:txBody>
                  <a:tcPr marL="71889" marR="71889" marT="35945" marB="3594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 marL="71889" marR="71889" marT="35945" marB="359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136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143</a:t>
                      </a:r>
                    </a:p>
                  </a:txBody>
                  <a:tcPr marL="71889" marR="71889" marT="35945" marB="359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105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1836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1922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105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9631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ИТОГО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20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51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1153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1152\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1173</a:t>
                      </a:r>
                    </a:p>
                  </a:txBody>
                  <a:tcPr marL="71889" marR="71889" marT="35945" marB="3594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99,9</a:t>
                      </a:r>
                    </a:p>
                  </a:txBody>
                  <a:tcPr marL="71889" marR="71889" marT="35945" marB="3594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13941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13352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96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93443" y="166568"/>
            <a:ext cx="8493175" cy="5808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Поквартальная динамика показателей по пролеченным больным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854270009"/>
              </p:ext>
            </p:extLst>
          </p:nvPr>
        </p:nvGraphicFramePr>
        <p:xfrm>
          <a:off x="224088" y="1515318"/>
          <a:ext cx="8386512" cy="4367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4294967295"/>
          </p:nvPr>
        </p:nvSpPr>
        <p:spPr>
          <a:xfrm>
            <a:off x="271399" y="258171"/>
            <a:ext cx="8320151" cy="9560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Показатели работы дневного стационара КГБУЗ «Консультативно- диагностический центр Алтайского края» за 2022г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3088224216"/>
              </p:ext>
            </p:extLst>
          </p:nvPr>
        </p:nvGraphicFramePr>
        <p:xfrm>
          <a:off x="296821" y="1470840"/>
          <a:ext cx="8380455" cy="391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46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94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78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12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97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135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9399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91967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rgbClr val="287665"/>
                          </a:solidFill>
                        </a:rPr>
                        <a:t>Профиль коек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rgbClr val="287665"/>
                          </a:solidFill>
                        </a:rPr>
                        <a:t>Средняя</a:t>
                      </a:r>
                      <a:r>
                        <a:rPr lang="ru-RU" sz="1300" b="1" baseline="0" dirty="0">
                          <a:solidFill>
                            <a:srgbClr val="287665"/>
                          </a:solidFill>
                        </a:rPr>
                        <a:t> длительность лечения</a:t>
                      </a:r>
                      <a:endParaRPr lang="ru-RU" sz="1300" b="1" dirty="0">
                        <a:solidFill>
                          <a:srgbClr val="287665"/>
                        </a:solidFill>
                      </a:endParaRP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1" baseline="0" dirty="0">
                          <a:solidFill>
                            <a:srgbClr val="287665"/>
                          </a:solidFill>
                        </a:rPr>
                        <a:t> </a:t>
                      </a:r>
                      <a:r>
                        <a:rPr lang="en-US" sz="1300" b="1" baseline="0" dirty="0">
                          <a:solidFill>
                            <a:srgbClr val="287665"/>
                          </a:solidFill>
                        </a:rPr>
                        <a:t>C</a:t>
                      </a:r>
                      <a:r>
                        <a:rPr lang="ru-RU" sz="1300" b="1" baseline="0" dirty="0" err="1">
                          <a:solidFill>
                            <a:srgbClr val="287665"/>
                          </a:solidFill>
                        </a:rPr>
                        <a:t>редняя</a:t>
                      </a:r>
                      <a:r>
                        <a:rPr lang="ru-RU" sz="1300" b="1" baseline="0" dirty="0">
                          <a:solidFill>
                            <a:srgbClr val="287665"/>
                          </a:solidFill>
                        </a:rPr>
                        <a:t> занятость</a:t>
                      </a:r>
                      <a:endParaRPr lang="ru-RU" sz="1300" b="1" dirty="0">
                        <a:solidFill>
                          <a:srgbClr val="287665"/>
                        </a:solidFill>
                      </a:endParaRP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5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/>
                        <a:t>план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/>
                        <a:t>факт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/>
                        <a:t>% выполнения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/>
                        <a:t>план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/>
                        <a:t>факт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/>
                        <a:t>% выполнения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r>
                        <a:rPr lang="ru-RU" sz="1300" b="1" dirty="0"/>
                        <a:t>Гинекологическое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6,5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4,0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62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429,0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232,5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54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r>
                        <a:rPr lang="ru-RU" sz="1300" b="1" dirty="0"/>
                        <a:t>Неврологическое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13,5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13,3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99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256,8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259,58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101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r>
                        <a:rPr lang="ru-RU" sz="1300" b="1" dirty="0"/>
                        <a:t>Терапевтическое 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13,5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13,3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99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337,5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314,5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93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r>
                        <a:rPr lang="ru-RU" sz="1300" b="1" dirty="0"/>
                        <a:t>Урологическое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6,5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5,0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77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325,0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183,0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56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0723">
                <a:tc>
                  <a:txBody>
                    <a:bodyPr/>
                    <a:lstStyle/>
                    <a:p>
                      <a:r>
                        <a:rPr lang="ru-RU" sz="1300" b="1" dirty="0"/>
                        <a:t>Эндокринологическое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13,5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13,4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99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229,50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274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104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5203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ИТОГО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Х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11,6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Х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Х</a:t>
                      </a:r>
                    </a:p>
                  </a:txBody>
                  <a:tcPr marL="71889" marR="71889" marT="35945" marB="359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261,8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287665"/>
                          </a:solidFill>
                        </a:rPr>
                        <a:t>Х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BE87FCB-4CF3-6592-E692-4F2F9EF74C25}"/>
              </a:ext>
            </a:extLst>
          </p:cNvPr>
          <p:cNvSpPr txBox="1"/>
          <p:nvPr/>
        </p:nvSpPr>
        <p:spPr>
          <a:xfrm>
            <a:off x="1993076" y="1995170"/>
            <a:ext cx="569677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Отчет о работе отделения эндоскопии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2020-2022г.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73C777-5085-EA2F-43C9-855F37AC843D}"/>
              </a:ext>
            </a:extLst>
          </p:cNvPr>
          <p:cNvSpPr txBox="1"/>
          <p:nvPr/>
        </p:nvSpPr>
        <p:spPr>
          <a:xfrm>
            <a:off x="2012126" y="3139807"/>
            <a:ext cx="6846124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Заведующий</a:t>
            </a:r>
          </a:p>
          <a:p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Буймов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Андрей Владимирович</a:t>
            </a:r>
          </a:p>
        </p:txBody>
      </p:sp>
    </p:spTree>
    <p:extLst>
      <p:ext uri="{BB962C8B-B14F-4D97-AF65-F5344CB8AC3E}">
        <p14:creationId xmlns="" xmlns:p14="http://schemas.microsoft.com/office/powerpoint/2010/main" val="527356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41043" y="142923"/>
            <a:ext cx="8681181" cy="7698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Динамика эндоскопических исследований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1607939029"/>
              </p:ext>
            </p:extLst>
          </p:nvPr>
        </p:nvGraphicFramePr>
        <p:xfrm>
          <a:off x="127001" y="1716230"/>
          <a:ext cx="8585199" cy="3587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92802" y="174069"/>
            <a:ext cx="8519398" cy="484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Выявленная патология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9269765"/>
              </p:ext>
            </p:extLst>
          </p:nvPr>
        </p:nvGraphicFramePr>
        <p:xfrm>
          <a:off x="323851" y="1572642"/>
          <a:ext cx="8267699" cy="3626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7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4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954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104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92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87665"/>
                          </a:solidFill>
                        </a:rPr>
                        <a:t>Патология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87665"/>
                          </a:solidFill>
                        </a:rPr>
                        <a:t>Гастроскопия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solidFill>
                            <a:srgbClr val="287665"/>
                          </a:solidFill>
                        </a:rPr>
                        <a:t>Колоноскопия</a:t>
                      </a:r>
                      <a:endParaRPr lang="ru-RU" sz="1600" dirty="0">
                        <a:solidFill>
                          <a:srgbClr val="287665"/>
                        </a:solidFill>
                      </a:endParaRP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87665"/>
                          </a:solidFill>
                        </a:rPr>
                        <a:t>Цистоскопия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8788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Эрозивно-язвенные поражения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1649 (25%)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85 (2,5%)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Воспалительные заболевания кишечника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57 (1,7%)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-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927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Доброкачественные новообразования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599 (9,1%)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1206 (36,2%)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134 (5,7%)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927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Злокачественные новообразования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65 (1%)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86 (2,6%)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279 (11,8%)</a:t>
                      </a:r>
                    </a:p>
                  </a:txBody>
                  <a:tcPr marL="71889" marR="71889" marT="35945" marB="3594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87093" y="98473"/>
            <a:ext cx="8493175" cy="5428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Взятие материала на цитоморфологическое исследование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7720308"/>
              </p:ext>
            </p:extLst>
          </p:nvPr>
        </p:nvGraphicFramePr>
        <p:xfrm>
          <a:off x="4533900" y="2109945"/>
          <a:ext cx="4070350" cy="2875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4561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287665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rgbClr val="287665"/>
                          </a:solidFill>
                        </a:rPr>
                        <a:t>Методика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7665"/>
                          </a:solidFill>
                        </a:rPr>
                        <a:t>Исследований со</a:t>
                      </a:r>
                      <a:r>
                        <a:rPr lang="ru-RU" sz="1400" baseline="0" dirty="0">
                          <a:solidFill>
                            <a:srgbClr val="287665"/>
                          </a:solidFill>
                        </a:rPr>
                        <a:t> взятием материала</a:t>
                      </a:r>
                    </a:p>
                    <a:p>
                      <a:pPr algn="ctr"/>
                      <a:r>
                        <a:rPr lang="ru-RU" sz="1400" baseline="0" dirty="0">
                          <a:solidFill>
                            <a:srgbClr val="287665"/>
                          </a:solidFill>
                        </a:rPr>
                        <a:t>%</a:t>
                      </a:r>
                      <a:endParaRPr lang="ru-RU" sz="1400" dirty="0">
                        <a:solidFill>
                          <a:srgbClr val="287665"/>
                        </a:solidFill>
                      </a:endParaRPr>
                    </a:p>
                  </a:txBody>
                  <a:tcPr marL="71889" marR="71889" marT="35945" marB="35945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693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Гастроскопия</a:t>
                      </a:r>
                    </a:p>
                  </a:txBody>
                  <a:tcPr marL="71889" marR="71889" marT="35945" marB="359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98,3</a:t>
                      </a:r>
                    </a:p>
                  </a:txBody>
                  <a:tcPr marL="71889" marR="71889" marT="35945" marB="359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693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Колоноскопия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92,7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693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/>
                        <a:t>Цистоскопия</a:t>
                      </a:r>
                    </a:p>
                  </a:txBody>
                  <a:tcPr marL="71889" marR="71889" marT="35945" marB="359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27,1</a:t>
                      </a:r>
                    </a:p>
                  </a:txBody>
                  <a:tcPr marL="71889" marR="71889" marT="35945" marB="35945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G:\РАБОТА\432 9 октября\114OLYMP\OLYM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389" y="2136035"/>
            <a:ext cx="3340349" cy="2861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248993" y="149457"/>
            <a:ext cx="8493175" cy="4842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Анализ  выполнения </a:t>
            </a:r>
            <a:r>
              <a:rPr lang="ru-RU" sz="2400" dirty="0" err="1">
                <a:solidFill>
                  <a:srgbClr val="287665"/>
                </a:solidFill>
                <a:latin typeface="+mj-lt"/>
              </a:rPr>
              <a:t>гос.заказа</a:t>
            </a:r>
            <a:r>
              <a:rPr lang="ru-RU" sz="2400" dirty="0">
                <a:solidFill>
                  <a:srgbClr val="287665"/>
                </a:solidFill>
                <a:latin typeface="+mj-lt"/>
              </a:rPr>
              <a:t> в 2022 году</a:t>
            </a:r>
          </a:p>
        </p:txBody>
      </p:sp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500444" y="1000578"/>
            <a:ext cx="7995856" cy="410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1889" tIns="35945" rIns="71889" bIns="35945" numCol="1" anchor="ctr" anchorCtr="0" compatLnSpc="1">
            <a:prstTxWarp prst="textNoShape">
              <a:avLst/>
            </a:prstTxWarp>
            <a:spAutoFit/>
          </a:bodyPr>
          <a:lstStyle/>
          <a:p>
            <a:pPr indent="354458" defTabSz="718901" fontAlgn="base">
              <a:spcBef>
                <a:spcPct val="0"/>
              </a:spcBef>
              <a:spcAft>
                <a:spcPts val="600"/>
              </a:spcAft>
            </a:pPr>
            <a:r>
              <a:rPr lang="ru-RU" sz="1730" dirty="0">
                <a:ea typeface="Calibri" pitchFamily="34" charset="0"/>
                <a:cs typeface="Times New Roman" pitchFamily="18" charset="0"/>
              </a:rPr>
              <a:t>На 2022 год было запланировано 7770 гастроскопий, нами выполнено 6594 исследования, что составило 84,9% от плана. По ОМС не выполнено 1026 исследований. По платному приему не выполнено 174 исследования.</a:t>
            </a:r>
          </a:p>
          <a:p>
            <a:pPr indent="354458" defTabSz="718901" fontAlgn="base">
              <a:spcBef>
                <a:spcPct val="0"/>
              </a:spcBef>
              <a:spcAft>
                <a:spcPts val="600"/>
              </a:spcAft>
            </a:pPr>
            <a:r>
              <a:rPr lang="ru-RU" sz="1730" dirty="0">
                <a:ea typeface="Calibri" pitchFamily="34" charset="0"/>
                <a:cs typeface="Times New Roman" pitchFamily="18" charset="0"/>
              </a:rPr>
              <a:t>Невыполнение объема исследований по гастроскопии обусловлено отсутствием </a:t>
            </a:r>
            <a:r>
              <a:rPr lang="ru-RU" sz="1730" dirty="0" err="1">
                <a:ea typeface="Calibri" pitchFamily="34" charset="0"/>
                <a:cs typeface="Times New Roman" pitchFamily="18" charset="0"/>
              </a:rPr>
              <a:t>врачей-эндоскопистов</a:t>
            </a:r>
            <a:r>
              <a:rPr lang="ru-RU" sz="1730" dirty="0">
                <a:ea typeface="Calibri" pitchFamily="34" charset="0"/>
                <a:cs typeface="Times New Roman" pitchFamily="18" charset="0"/>
              </a:rPr>
              <a:t>, увеличением цены гистологических исследований и возросшей потребностью в колоноскопии.</a:t>
            </a:r>
          </a:p>
          <a:p>
            <a:pPr indent="354458" defTabSz="718901" fontAlgn="base">
              <a:spcBef>
                <a:spcPct val="0"/>
              </a:spcBef>
              <a:spcAft>
                <a:spcPts val="600"/>
              </a:spcAft>
            </a:pPr>
            <a:r>
              <a:rPr lang="ru-RU" sz="1730" dirty="0">
                <a:ea typeface="Calibri" pitchFamily="34" charset="0"/>
                <a:cs typeface="Times New Roman" pitchFamily="18" charset="0"/>
              </a:rPr>
              <a:t>К ноябрю 2022 года в «листе ожидания» на колоноскопию было более 1300 пациентов. Для уменьшения очереди, вместо одного из кабинетов гастроскопии был открыт третий кабинет колоноскопии.</a:t>
            </a:r>
            <a:endParaRPr lang="ru-RU" sz="1730" dirty="0">
              <a:cs typeface="Arial" pitchFamily="34" charset="0"/>
            </a:endParaRPr>
          </a:p>
          <a:p>
            <a:pPr indent="354458" defTabSz="71890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1730" dirty="0">
                <a:ea typeface="Calibri" pitchFamily="34" charset="0"/>
                <a:cs typeface="Times New Roman" pitchFamily="18" charset="0"/>
              </a:rPr>
              <a:t>На 2022 год было запланировано 2657 </a:t>
            </a:r>
            <a:r>
              <a:rPr lang="ru-RU" sz="1730" dirty="0" err="1">
                <a:ea typeface="Calibri" pitchFamily="34" charset="0"/>
                <a:cs typeface="Times New Roman" pitchFamily="18" charset="0"/>
              </a:rPr>
              <a:t>колоноскопий</a:t>
            </a:r>
            <a:r>
              <a:rPr lang="ru-RU" sz="1730" dirty="0">
                <a:ea typeface="Calibri" pitchFamily="34" charset="0"/>
                <a:cs typeface="Times New Roman" pitchFamily="18" charset="0"/>
              </a:rPr>
              <a:t>, выполнено 3333 исследования, план выполнен на 125,44%. По ОМС план  </a:t>
            </a:r>
            <a:r>
              <a:rPr lang="ru-RU" sz="1730" dirty="0" err="1">
                <a:ea typeface="Calibri" pitchFamily="34" charset="0"/>
                <a:cs typeface="Times New Roman" pitchFamily="18" charset="0"/>
              </a:rPr>
              <a:t>колоноскопий</a:t>
            </a:r>
            <a:r>
              <a:rPr lang="ru-RU" sz="1730" dirty="0">
                <a:ea typeface="Calibri" pitchFamily="34" charset="0"/>
                <a:cs typeface="Times New Roman" pitchFamily="18" charset="0"/>
              </a:rPr>
              <a:t> перевыполнен на 38%.</a:t>
            </a:r>
            <a:endParaRPr lang="ru-RU" sz="1730" dirty="0">
              <a:cs typeface="Arial" pitchFamily="34" charset="0"/>
            </a:endParaRPr>
          </a:p>
          <a:p>
            <a:pPr indent="354458" defTabSz="71890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1730" dirty="0">
                <a:ea typeface="Calibri" pitchFamily="34" charset="0"/>
                <a:cs typeface="Times New Roman" pitchFamily="18" charset="0"/>
              </a:rPr>
              <a:t>Объем цистоскопий выполнен на 105,4%, было выполнено 2362 исследования.</a:t>
            </a:r>
            <a:endParaRPr lang="ru-RU" sz="1730" dirty="0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Пункция простаты картинка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 r="51652"/>
          <a:stretch>
            <a:fillRect/>
          </a:stretch>
        </p:blipFill>
        <p:spPr>
          <a:xfrm>
            <a:off x="675550" y="1144650"/>
            <a:ext cx="2825402" cy="2483640"/>
          </a:xfrm>
        </p:spPr>
      </p:pic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349750" y="2204332"/>
            <a:ext cx="4451350" cy="3071635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72" dirty="0"/>
              <a:t>Методика внедрена с апреля 2022 года.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72" dirty="0"/>
              <a:t>Выполнено 37 биопсий предстательной железы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72" dirty="0"/>
              <a:t>По результатам  морфологического исследования верифицировано злокачественное новообразование ПЖ у 18 пациентов.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572" dirty="0"/>
              <a:t>После биопсии ПЖ имели одно осложнение – кровотечение из прямой кишки, что потребовало госпитализации пациента в стационар.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27000" y="129481"/>
            <a:ext cx="8616950" cy="8547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Биопсия предстательной железы под контролем ультразвукового исследования</a:t>
            </a:r>
          </a:p>
        </p:txBody>
      </p:sp>
      <p:pic>
        <p:nvPicPr>
          <p:cNvPr id="1026" name="Picture 2" descr="https://buderimprostateclinic.com.au/wp-content/uploads/2018/10/biobot3.jpg"/>
          <p:cNvPicPr>
            <a:picLocks noChangeAspect="1" noChangeArrowheads="1"/>
          </p:cNvPicPr>
          <p:nvPr/>
        </p:nvPicPr>
        <p:blipFill>
          <a:blip r:embed="rId3" cstate="print"/>
          <a:srcRect l="50665"/>
          <a:stretch>
            <a:fillRect/>
          </a:stretch>
        </p:blipFill>
        <p:spPr bwMode="auto">
          <a:xfrm>
            <a:off x="686216" y="3840931"/>
            <a:ext cx="2832004" cy="2439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2A2B25-C8C7-8E41-67DF-957A9B9884DE}"/>
              </a:ext>
            </a:extLst>
          </p:cNvPr>
          <p:cNvSpPr txBox="1"/>
          <p:nvPr/>
        </p:nvSpPr>
        <p:spPr>
          <a:xfrm>
            <a:off x="1993076" y="1995170"/>
            <a:ext cx="569677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Отчет о работе отделения функциональной диагностики 2020-2022г.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210438-A33F-2986-82EA-A4422598784A}"/>
              </a:ext>
            </a:extLst>
          </p:cNvPr>
          <p:cNvSpPr txBox="1"/>
          <p:nvPr/>
        </p:nvSpPr>
        <p:spPr>
          <a:xfrm>
            <a:off x="2012126" y="3117773"/>
            <a:ext cx="6846124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Заведующая</a:t>
            </a:r>
          </a:p>
          <a:p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к.м.н.Федюнина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Наталия Григорьевна</a:t>
            </a:r>
          </a:p>
        </p:txBody>
      </p:sp>
    </p:spTree>
    <p:extLst>
      <p:ext uri="{BB962C8B-B14F-4D97-AF65-F5344CB8AC3E}">
        <p14:creationId xmlns="" xmlns:p14="http://schemas.microsoft.com/office/powerpoint/2010/main" val="182567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AFC9735-E519-5FC6-24A6-566B9B60948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9250" y="252582"/>
            <a:ext cx="8312151" cy="484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  <a:ea typeface="Times New Roman" panose="02020603050405020304" pitchFamily="18" charset="0"/>
              </a:rPr>
              <a:t>Регистр редких (орфанных) заболеваний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934C66F6-3A54-9610-D86B-599C273DD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572521"/>
              </p:ext>
            </p:extLst>
          </p:nvPr>
        </p:nvGraphicFramePr>
        <p:xfrm>
          <a:off x="425450" y="927100"/>
          <a:ext cx="7986564" cy="55371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9955">
                  <a:extLst>
                    <a:ext uri="{9D8B030D-6E8A-4147-A177-3AD203B41FA5}">
                      <a16:colId xmlns="" xmlns:a16="http://schemas.microsoft.com/office/drawing/2014/main" val="2799452667"/>
                    </a:ext>
                  </a:extLst>
                </a:gridCol>
                <a:gridCol w="2776609">
                  <a:extLst>
                    <a:ext uri="{9D8B030D-6E8A-4147-A177-3AD203B41FA5}">
                      <a16:colId xmlns="" xmlns:a16="http://schemas.microsoft.com/office/drawing/2014/main" val="1989272850"/>
                    </a:ext>
                  </a:extLst>
                </a:gridCol>
              </a:tblGrid>
              <a:tr h="395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287665"/>
                          </a:solidFill>
                          <a:effectLst/>
                        </a:rPr>
                        <a:t>Заболевания</a:t>
                      </a:r>
                      <a:endParaRPr lang="ru-RU" sz="1600" b="1" i="0" u="none" strike="noStrike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err="1">
                          <a:solidFill>
                            <a:srgbClr val="287665"/>
                          </a:solidFill>
                          <a:effectLst/>
                        </a:rPr>
                        <a:t>абс</a:t>
                      </a:r>
                      <a:r>
                        <a:rPr lang="ru-RU" sz="1600" b="1" u="none" strike="noStrike" dirty="0">
                          <a:solidFill>
                            <a:srgbClr val="287665"/>
                          </a:solidFill>
                          <a:effectLst/>
                        </a:rPr>
                        <a:t>.</a:t>
                      </a:r>
                      <a:endParaRPr lang="ru-RU" sz="1600" b="1" i="0" u="none" strike="noStrike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11288434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effectLst/>
                        </a:rPr>
                        <a:t>Фенилкетонурия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</a:rPr>
                        <a:t>127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03913184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effectLst/>
                        </a:rPr>
                        <a:t>Муковисцидоз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</a:rPr>
                        <a:t>85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57990769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 err="1">
                          <a:effectLst/>
                        </a:rPr>
                        <a:t>Нейрофиброматоз</a:t>
                      </a:r>
                      <a:r>
                        <a:rPr lang="ru-RU" sz="1600" b="1" u="none" strike="noStrike" dirty="0">
                          <a:effectLst/>
                        </a:rPr>
                        <a:t> 1 тип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</a:rPr>
                        <a:t>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0024492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effectLst/>
                        </a:rPr>
                        <a:t>Спинальная мышечная атрофия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effectLst/>
                        </a:rPr>
                        <a:t>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742635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effectLst/>
                        </a:rPr>
                        <a:t>Незавершенный остеогенез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</a:rPr>
                        <a:t>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6414618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effectLst/>
                        </a:rPr>
                        <a:t>Мукополисахаридозы I, II, IV типов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32174920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effectLst/>
                        </a:rPr>
                        <a:t>Нарушения обмена меди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49617383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effectLst/>
                        </a:rPr>
                        <a:t>Галактоземия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4526884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effectLst/>
                        </a:rPr>
                        <a:t>Мышечная дистрофия </a:t>
                      </a:r>
                      <a:r>
                        <a:rPr lang="ru-RU" sz="1600" b="1" u="none" strike="noStrike" dirty="0" err="1">
                          <a:effectLst/>
                        </a:rPr>
                        <a:t>Дюшенна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16200270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effectLst/>
                        </a:rPr>
                        <a:t>Семейная средиземноморская лихорадка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75468007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effectLst/>
                        </a:rPr>
                        <a:t>Болезнь Фабри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220928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effectLst/>
                        </a:rPr>
                        <a:t>болезнь </a:t>
                      </a:r>
                      <a:r>
                        <a:rPr lang="ru-RU" sz="1600" b="1" u="none" strike="noStrike" dirty="0" err="1">
                          <a:effectLst/>
                        </a:rPr>
                        <a:t>Нимана</a:t>
                      </a:r>
                      <a:r>
                        <a:rPr lang="ru-RU" sz="1600" b="1" u="none" strike="noStrike" dirty="0">
                          <a:effectLst/>
                        </a:rPr>
                        <a:t>-Пика тип 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>
                          <a:effectLst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3735657"/>
                  </a:ext>
                </a:extLst>
              </a:tr>
              <a:tr h="395514">
                <a:tc>
                  <a:txBody>
                    <a:bodyPr/>
                    <a:lstStyle/>
                    <a:p>
                      <a:pPr lvl="0" indent="457200" algn="l" fontAlgn="ctr"/>
                      <a:r>
                        <a:rPr lang="ru-RU" sz="1600" b="1" u="none" strike="noStrike" dirty="0">
                          <a:solidFill>
                            <a:srgbClr val="287665"/>
                          </a:solidFill>
                          <a:effectLst/>
                        </a:rPr>
                        <a:t>Всего </a:t>
                      </a:r>
                      <a:endParaRPr lang="ru-RU" sz="1600" b="1" i="0" u="none" strike="noStrike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287665"/>
                          </a:solidFill>
                          <a:effectLst/>
                        </a:rPr>
                        <a:t>348</a:t>
                      </a:r>
                      <a:endParaRPr lang="ru-RU" sz="1600" b="1" i="0" u="none" strike="noStrike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91" marR="5991" marT="59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9121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700920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04800" y="182925"/>
            <a:ext cx="8683599" cy="484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 Обновление базы оборудования в 2022 году </a:t>
            </a:r>
          </a:p>
        </p:txBody>
      </p:sp>
      <p:pic>
        <p:nvPicPr>
          <p:cNvPr id="6" name="Содержимое 5" descr="12a65b30d20b378c38df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74650" y="925498"/>
            <a:ext cx="2375077" cy="1891715"/>
          </a:xfrm>
        </p:spPr>
      </p:pic>
      <p:pic>
        <p:nvPicPr>
          <p:cNvPr id="7" name="Рисунок 6" descr="kardiogram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615" y="3025482"/>
            <a:ext cx="2820973" cy="1586797"/>
          </a:xfrm>
          <a:prstGeom prst="rect">
            <a:avLst/>
          </a:prstGeom>
        </p:spPr>
      </p:pic>
      <p:pic>
        <p:nvPicPr>
          <p:cNvPr id="8" name="Рисунок 7" descr="0f92cd0abb07d624a3972f53ffc7887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3063" y="1205370"/>
            <a:ext cx="2256687" cy="1513307"/>
          </a:xfrm>
          <a:prstGeom prst="rect">
            <a:avLst/>
          </a:prstGeom>
        </p:spPr>
      </p:pic>
      <p:sp>
        <p:nvSpPr>
          <p:cNvPr id="12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6961436" y="2754256"/>
            <a:ext cx="2528619" cy="1275719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9401" y="5050774"/>
            <a:ext cx="3981450" cy="1181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15" dirty="0"/>
              <a:t>В 2022 года приобретена аппаратура для проведения </a:t>
            </a:r>
            <a:r>
              <a:rPr lang="ru-RU" sz="1415" dirty="0" err="1"/>
              <a:t>Кардиометрии</a:t>
            </a:r>
            <a:r>
              <a:rPr lang="ru-RU" sz="1415" dirty="0"/>
              <a:t> и введена методика записи ЭКГ на приеме врача терапевта с расшифровкой в отделении Функциональной диагностики.</a:t>
            </a:r>
          </a:p>
        </p:txBody>
      </p:sp>
      <p:sp>
        <p:nvSpPr>
          <p:cNvPr id="14" name="Содержимое 4"/>
          <p:cNvSpPr txBox="1">
            <a:spLocks/>
          </p:cNvSpPr>
          <p:nvPr/>
        </p:nvSpPr>
        <p:spPr>
          <a:xfrm>
            <a:off x="5222637" y="4928537"/>
            <a:ext cx="3172063" cy="1267590"/>
          </a:xfrm>
          <a:prstGeom prst="rect">
            <a:avLst/>
          </a:prstGeom>
        </p:spPr>
        <p:txBody>
          <a:bodyPr vert="horz" lIns="71889" tIns="35945" rIns="71889" bIns="35945" rtlCol="0" anchor="ctr">
            <a:normAutofit/>
          </a:bodyPr>
          <a:lstStyle/>
          <a:p>
            <a:pPr defTabSz="718934">
              <a:lnSpc>
                <a:spcPct val="90000"/>
              </a:lnSpc>
              <a:spcBef>
                <a:spcPts val="786"/>
              </a:spcBef>
              <a:defRPr/>
            </a:pPr>
            <a:r>
              <a:rPr lang="ru-RU" sz="1415" dirty="0">
                <a:latin typeface="Roboto" panose="02000000000000000000" pitchFamily="2" charset="0"/>
                <a:ea typeface="Roboto" panose="02000000000000000000" pitchFamily="2" charset="0"/>
              </a:rPr>
              <a:t>За 2022 год получено 5 регистраторов для проведения ЭКГ по </a:t>
            </a:r>
            <a:r>
              <a:rPr lang="ru-RU" sz="1415" dirty="0" err="1">
                <a:latin typeface="Roboto" panose="02000000000000000000" pitchFamily="2" charset="0"/>
                <a:ea typeface="Roboto" panose="02000000000000000000" pitchFamily="2" charset="0"/>
              </a:rPr>
              <a:t>холтеру</a:t>
            </a:r>
            <a:r>
              <a:rPr lang="ru-RU" sz="1415" dirty="0">
                <a:latin typeface="Roboto" panose="02000000000000000000" pitchFamily="2" charset="0"/>
                <a:ea typeface="Roboto" panose="02000000000000000000" pitchFamily="2" charset="0"/>
              </a:rPr>
              <a:t>, что позволило увеличить количество исследований на 25 исследований в неделю.</a:t>
            </a:r>
          </a:p>
        </p:txBody>
      </p:sp>
      <p:pic>
        <p:nvPicPr>
          <p:cNvPr id="16" name="Рисунок 15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908" y="3022856"/>
            <a:ext cx="2367092" cy="1578062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1508367891"/>
              </p:ext>
            </p:extLst>
          </p:nvPr>
        </p:nvGraphicFramePr>
        <p:xfrm>
          <a:off x="6019735" y="1253722"/>
          <a:ext cx="2739075" cy="3280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Улыбающееся лицо 17"/>
          <p:cNvSpPr/>
          <p:nvPr/>
        </p:nvSpPr>
        <p:spPr>
          <a:xfrm>
            <a:off x="1837765" y="2886635"/>
            <a:ext cx="654423" cy="64546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55343" y="141168"/>
            <a:ext cx="8493175" cy="5808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Выполнение плана ТФОМС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3255681145"/>
              </p:ext>
            </p:extLst>
          </p:nvPr>
        </p:nvGraphicFramePr>
        <p:xfrm>
          <a:off x="933586" y="5069130"/>
          <a:ext cx="6610215" cy="291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4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34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34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1551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solidFill>
                            <a:srgbClr val="287665"/>
                          </a:solidFill>
                        </a:rPr>
                        <a:t>52,8%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solidFill>
                            <a:srgbClr val="287665"/>
                          </a:solidFill>
                        </a:rPr>
                        <a:t>102,7%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solidFill>
                            <a:srgbClr val="287665"/>
                          </a:solidFill>
                        </a:rPr>
                        <a:t>110,3%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4222929496"/>
              </p:ext>
            </p:extLst>
          </p:nvPr>
        </p:nvGraphicFramePr>
        <p:xfrm>
          <a:off x="205934" y="1509520"/>
          <a:ext cx="8449116" cy="4319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Овал 7"/>
          <p:cNvSpPr/>
          <p:nvPr/>
        </p:nvSpPr>
        <p:spPr>
          <a:xfrm>
            <a:off x="1455934" y="4842082"/>
            <a:ext cx="1110189" cy="51731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15"/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C09021CD-DFDD-0073-7B29-F52E720DE955}"/>
              </a:ext>
            </a:extLst>
          </p:cNvPr>
          <p:cNvSpPr/>
          <p:nvPr/>
        </p:nvSpPr>
        <p:spPr>
          <a:xfrm>
            <a:off x="3659384" y="4854782"/>
            <a:ext cx="1110189" cy="51731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15"/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A4EAAFBA-5C3F-DEA4-C967-3177983E84F7}"/>
              </a:ext>
            </a:extLst>
          </p:cNvPr>
          <p:cNvSpPr/>
          <p:nvPr/>
        </p:nvSpPr>
        <p:spPr>
          <a:xfrm>
            <a:off x="5761234" y="4861132"/>
            <a:ext cx="1110189" cy="51731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15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788743" y="128468"/>
            <a:ext cx="7586907" cy="5808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Объем исследований в разрезе методик и их структура в динамике за два года.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164203" y="5423386"/>
            <a:ext cx="4623697" cy="105996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/>
              <a:t>Прирост по отдельным видам методик: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/>
              <a:t>ЭНМГ 19%, ДБСЦ – на 1000 исследований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dirty="0"/>
              <a:t>ЭЭГ – 8%, ФВД в 1,5 раза</a:t>
            </a:r>
            <a:endParaRPr lang="ru-RU" sz="1800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224075059"/>
              </p:ext>
            </p:extLst>
          </p:nvPr>
        </p:nvGraphicFramePr>
        <p:xfrm>
          <a:off x="272997" y="1395824"/>
          <a:ext cx="8521753" cy="3513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Овал 5"/>
          <p:cNvSpPr/>
          <p:nvPr/>
        </p:nvSpPr>
        <p:spPr>
          <a:xfrm>
            <a:off x="5060950" y="5321485"/>
            <a:ext cx="3625850" cy="1201189"/>
          </a:xfrm>
          <a:prstGeom prst="ellipse">
            <a:avLst/>
          </a:prstGeom>
          <a:noFill/>
          <a:ln w="34925">
            <a:solidFill>
              <a:srgbClr val="2876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1415" dirty="0">
                <a:solidFill>
                  <a:schemeClr val="tx1"/>
                </a:solidFill>
              </a:rPr>
              <a:t>Всего в отделении проводится 47 методик, только в КДЦАК проводится 7 методик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68043" y="9671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Структура исследований (приемов) по формам оплаты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1905022952"/>
              </p:ext>
            </p:extLst>
          </p:nvPr>
        </p:nvGraphicFramePr>
        <p:xfrm>
          <a:off x="1" y="1395618"/>
          <a:ext cx="4197349" cy="4122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3731557879"/>
              </p:ext>
            </p:extLst>
          </p:nvPr>
        </p:nvGraphicFramePr>
        <p:xfrm>
          <a:off x="4705350" y="1504950"/>
          <a:ext cx="4032249" cy="398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82881" y="134818"/>
            <a:ext cx="8656319" cy="5808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Методическая работа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251823" y="656931"/>
            <a:ext cx="8351158" cy="5781969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УЧАСТИЕ В КОНФЕРЕНЦИЯХ: 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докладах освещались клинические аспекты, а так же возможность функциональных методов диагностики.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Астения: небольшой обзор, большой проблемы. г. Барнаул июнь 2022г /Ежегодная конференция неврологов, терапевтов/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Паранеопластический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синдром г. Барнаул, июнь 2022г /Ежегодная конференция онкологов/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Паранеопластическая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полинейропатия. Г. Новосибирск, октябрь 2022г /Конференция онкологов/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УЧАСТИЕ В КРУГЛЫХ СТОЛАХ: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Полинейропатия: от диагностики к лечению. /Барнаул апрель, 2022г, 50 участников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Ведение пациента с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инсомнией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 /Барнаул май, 2022г, 50 участников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Полиморбидный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пациент. / Барнаул, июль, 2022, 70 участников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РАЗРАБОТКА И ВНЕДРЕНИЕ СТАНДАРТНЫХ ОПЕРАЦИОННЫХ ПРОЦЕДУР (СОП) В ОТДЕЛЕНИЯХ И ОТДЕЛАХ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Разработаны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СОПы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для среднего персонала по методикам: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Регистрация вызванных потенциалов.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Регистрация ЭЭГ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Разработаны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СОПы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для врачей по методикам: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Проведение ЭЭГ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Проведение комплексной 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электронейромиографии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113021" y="4745059"/>
            <a:ext cx="3672840" cy="1622487"/>
          </a:xfrm>
          <a:prstGeom prst="ellipse">
            <a:avLst/>
          </a:prstGeom>
          <a:noFill/>
          <a:ln w="31750">
            <a:solidFill>
              <a:srgbClr val="2876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Отделение является базой кафедры УЗ и ФД:</a:t>
            </a:r>
          </a:p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Прошли обучение:</a:t>
            </a:r>
          </a:p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22 врача функциональной диагностики</a:t>
            </a:r>
          </a:p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 медицинских сестер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5100F77-DAD2-B924-89E3-38F90C064D69}"/>
              </a:ext>
            </a:extLst>
          </p:cNvPr>
          <p:cNvSpPr txBox="1"/>
          <p:nvPr/>
        </p:nvSpPr>
        <p:spPr>
          <a:xfrm>
            <a:off x="1993076" y="1995170"/>
            <a:ext cx="569677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Отчет о работе отделения лучевой диагностики 2020-2022г.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4090975-87E6-0ECD-AEEE-3D9B9D8C7C1A}"/>
              </a:ext>
            </a:extLst>
          </p:cNvPr>
          <p:cNvSpPr txBox="1"/>
          <p:nvPr/>
        </p:nvSpPr>
        <p:spPr>
          <a:xfrm>
            <a:off x="2012126" y="2844225"/>
            <a:ext cx="684612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Заведующий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Заслуженный врач РФ, к.м.н. 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Колмогоров Владимир Геннадьевич</a:t>
            </a:r>
          </a:p>
        </p:txBody>
      </p:sp>
    </p:spTree>
    <p:extLst>
      <p:ext uri="{BB962C8B-B14F-4D97-AF65-F5344CB8AC3E}">
        <p14:creationId xmlns="" xmlns:p14="http://schemas.microsoft.com/office/powerpoint/2010/main" val="41748258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61693" y="164513"/>
            <a:ext cx="8493175" cy="9364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  <a:cs typeface="Times New Roman" pitchFamily="18" charset="0"/>
              </a:rPr>
              <a:t>Соотношение исследований КТ по зонам (%)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  <a:cs typeface="Times New Roman" pitchFamily="18" charset="0"/>
              </a:rPr>
              <a:t>2022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25697707"/>
              </p:ext>
            </p:extLst>
          </p:nvPr>
        </p:nvGraphicFramePr>
        <p:xfrm>
          <a:off x="448220" y="1793800"/>
          <a:ext cx="8063319" cy="3915611"/>
        </p:xfrm>
        <a:graphic>
          <a:graphicData uri="http://schemas.openxmlformats.org/drawingml/2006/table">
            <a:tbl>
              <a:tblPr/>
              <a:tblGrid>
                <a:gridCol w="29032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91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97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12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3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kern="50" dirty="0">
                          <a:solidFill>
                            <a:srgbClr val="287665"/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Область исследования </a:t>
                      </a:r>
                      <a:endParaRPr lang="ru-RU" sz="1900" b="1" kern="50" dirty="0">
                        <a:solidFill>
                          <a:srgbClr val="287665"/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kern="50" dirty="0">
                          <a:solidFill>
                            <a:srgbClr val="287665"/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КДЦАК</a:t>
                      </a:r>
                      <a:endParaRPr lang="ru-RU" sz="1900" b="1" kern="50" dirty="0">
                        <a:solidFill>
                          <a:srgbClr val="287665"/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kern="50" dirty="0">
                          <a:solidFill>
                            <a:srgbClr val="287665"/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КРАЙ</a:t>
                      </a:r>
                      <a:endParaRPr lang="ru-RU" sz="1900" b="1" kern="50" dirty="0">
                        <a:solidFill>
                          <a:srgbClr val="287665"/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kern="50" dirty="0">
                          <a:solidFill>
                            <a:srgbClr val="287665"/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Краевые МО</a:t>
                      </a:r>
                      <a:endParaRPr lang="ru-RU" sz="1900" b="1" kern="50" dirty="0">
                        <a:solidFill>
                          <a:srgbClr val="287665"/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7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Головной мозг</a:t>
                      </a:r>
                      <a:endParaRPr lang="ru-RU" sz="1600" b="1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8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21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12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37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Лёгкие</a:t>
                      </a:r>
                      <a:endParaRPr lang="ru-RU" sz="1600" b="1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40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43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34</a:t>
                      </a:r>
                      <a:endParaRPr lang="ru-RU" sz="1600" b="0" kern="5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77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Органы брюшной полости</a:t>
                      </a:r>
                      <a:endParaRPr lang="ru-RU" sz="1600" b="1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24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12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17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37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Позвоночник</a:t>
                      </a:r>
                      <a:endParaRPr lang="ru-RU" sz="1600" b="1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19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8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10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37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Органы малого таза</a:t>
                      </a:r>
                      <a:endParaRPr lang="ru-RU" sz="1600" b="1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0,6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6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10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37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Ангиография</a:t>
                      </a:r>
                      <a:endParaRPr lang="ru-RU" sz="1600" b="1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1,4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0,5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kern="5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1,1</a:t>
                      </a:r>
                      <a:endParaRPr lang="ru-RU" sz="1600" b="0" kern="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46453" y="158989"/>
            <a:ext cx="8493175" cy="8013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err="1">
                <a:solidFill>
                  <a:srgbClr val="287665"/>
                </a:solidFill>
                <a:latin typeface="+mj-lt"/>
                <a:cs typeface="Times New Roman" pitchFamily="18" charset="0"/>
              </a:rPr>
              <a:t>Выявляемость</a:t>
            </a:r>
            <a:r>
              <a:rPr lang="ru-RU" sz="2400" dirty="0">
                <a:solidFill>
                  <a:srgbClr val="287665"/>
                </a:solidFill>
                <a:latin typeface="+mj-lt"/>
                <a:cs typeface="Times New Roman" pitchFamily="18" charset="0"/>
              </a:rPr>
              <a:t> патологии на 1 исследование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0344273"/>
              </p:ext>
            </p:extLst>
          </p:nvPr>
        </p:nvGraphicFramePr>
        <p:xfrm>
          <a:off x="281941" y="1313836"/>
          <a:ext cx="8389620" cy="3707744"/>
        </p:xfrm>
        <a:graphic>
          <a:graphicData uri="http://schemas.openxmlformats.org/drawingml/2006/table">
            <a:tbl>
              <a:tblPr/>
              <a:tblGrid>
                <a:gridCol w="27431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84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308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306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646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kern="50" dirty="0">
                        <a:latin typeface="+mn-lt"/>
                        <a:ea typeface="Droid Sans Fallback"/>
                        <a:cs typeface="Times New Roman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rgbClr val="287665"/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Количество</a:t>
                      </a:r>
                      <a:endParaRPr lang="ru-RU" sz="1600" b="1" kern="50" dirty="0">
                        <a:solidFill>
                          <a:srgbClr val="287665"/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rgbClr val="287665"/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исследований</a:t>
                      </a:r>
                      <a:endParaRPr lang="ru-RU" sz="1600" b="1" kern="50" dirty="0">
                        <a:solidFill>
                          <a:srgbClr val="287665"/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rgbClr val="287665"/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Количество выявленных патологических состояний</a:t>
                      </a:r>
                      <a:endParaRPr lang="ru-RU" sz="1600" b="1" kern="50" dirty="0">
                        <a:solidFill>
                          <a:srgbClr val="287665"/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solidFill>
                            <a:srgbClr val="287665"/>
                          </a:solidFill>
                          <a:latin typeface="+mn-lt"/>
                          <a:ea typeface="Droid Sans Fallback"/>
                          <a:cs typeface="Times New Roman"/>
                        </a:rPr>
                        <a:t>Количество выявленных патологических состояний на 1 исследование</a:t>
                      </a:r>
                      <a:endParaRPr lang="ru-RU" sz="1600" b="1" kern="50" dirty="0">
                        <a:solidFill>
                          <a:srgbClr val="287665"/>
                        </a:solidFill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4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Рентгенодиагностика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66847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58474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0,87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60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КТ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27571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39779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1,44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МРТ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21349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32272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kern="50" dirty="0">
                          <a:latin typeface="+mn-lt"/>
                          <a:ea typeface="Droid Sans Fallback"/>
                          <a:cs typeface="Times New Roman"/>
                        </a:rPr>
                        <a:t>1,51</a:t>
                      </a:r>
                      <a:endParaRPr lang="ru-RU" sz="1600" kern="50" dirty="0">
                        <a:latin typeface="+mn-lt"/>
                        <a:ea typeface="Droid Sans Fallback"/>
                        <a:cs typeface="Lohit Hindi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7A9596-F410-F327-315E-C62D70D2F21C}"/>
              </a:ext>
            </a:extLst>
          </p:cNvPr>
          <p:cNvSpPr txBox="1"/>
          <p:nvPr/>
        </p:nvSpPr>
        <p:spPr>
          <a:xfrm>
            <a:off x="1993076" y="1995170"/>
            <a:ext cx="569677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Отчет о работе отделения ультразвуковой диагностики 2020-2022г.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960E5D-5581-33F4-5A21-B02BF1585F95}"/>
              </a:ext>
            </a:extLst>
          </p:cNvPr>
          <p:cNvSpPr txBox="1"/>
          <p:nvPr/>
        </p:nvSpPr>
        <p:spPr>
          <a:xfrm>
            <a:off x="2012126" y="3106757"/>
            <a:ext cx="6846124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Заведующая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Георгиева Галина Ивановна</a:t>
            </a:r>
          </a:p>
        </p:txBody>
      </p:sp>
    </p:spTree>
    <p:extLst>
      <p:ext uri="{BB962C8B-B14F-4D97-AF65-F5344CB8AC3E}">
        <p14:creationId xmlns="" xmlns:p14="http://schemas.microsoft.com/office/powerpoint/2010/main" val="34931946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77873" y="185554"/>
            <a:ext cx="8493175" cy="5840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287665"/>
                </a:solidFill>
              </a:rPr>
              <a:t>Анализ кадров</a:t>
            </a:r>
          </a:p>
          <a:p>
            <a:pPr marL="0" indent="0" algn="ctr">
              <a:buNone/>
            </a:pPr>
            <a:endParaRPr lang="ru-RU" sz="2400" dirty="0">
              <a:solidFill>
                <a:srgbClr val="287665"/>
              </a:solidFill>
              <a:latin typeface="+mj-lt"/>
            </a:endParaRPr>
          </a:p>
        </p:txBody>
      </p:sp>
      <p:sp>
        <p:nvSpPr>
          <p:cNvPr id="5" name="Текст 2">
            <a:extLst>
              <a:ext uri="{FF2B5EF4-FFF2-40B4-BE49-F238E27FC236}">
                <a16:creationId xmlns="" xmlns:a16="http://schemas.microsoft.com/office/drawing/2014/main" id="{4CE71EA2-B2F0-2285-AAED-2FCB93D2B392}"/>
              </a:ext>
            </a:extLst>
          </p:cNvPr>
          <p:cNvSpPr txBox="1">
            <a:spLocks/>
          </p:cNvSpPr>
          <p:nvPr/>
        </p:nvSpPr>
        <p:spPr>
          <a:xfrm>
            <a:off x="238833" y="3537283"/>
            <a:ext cx="8493175" cy="470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Нагрузка на персонал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FAE90B5-33EF-A86E-1D27-DB53FE484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40077930"/>
              </p:ext>
            </p:extLst>
          </p:nvPr>
        </p:nvGraphicFramePr>
        <p:xfrm>
          <a:off x="201942" y="4167171"/>
          <a:ext cx="8522958" cy="2410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2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9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373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958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750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0774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№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Наименование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Количество физических лиц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Выработано ставок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(без «платного» приема)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Средняя выработка на физическое лицо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155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2022 </a:t>
                      </a: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год            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3,1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,6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155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2021 год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2,9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4,6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61012" y="772700"/>
            <a:ext cx="772282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 smtClean="0"/>
              <a:t>80% врачей имеют квалификационную категорию, из них 75</a:t>
            </a:r>
            <a:r>
              <a:rPr lang="en-US" dirty="0" smtClean="0"/>
              <a:t>%-</a:t>
            </a:r>
            <a:r>
              <a:rPr lang="ru-RU" dirty="0" smtClean="0"/>
              <a:t>высшую, </a:t>
            </a:r>
            <a:r>
              <a:rPr lang="en-US" dirty="0" smtClean="0"/>
              <a:t>2 </a:t>
            </a:r>
            <a:r>
              <a:rPr lang="ru-RU" dirty="0" smtClean="0"/>
              <a:t>врача совместителя являются кандидатами медицинских наук</a:t>
            </a:r>
          </a:p>
          <a:p>
            <a:pPr marL="285750" indent="-285750">
              <a:spcAft>
                <a:spcPts val="600"/>
              </a:spcAft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 smtClean="0"/>
              <a:t>из 25-ти медсестер 4 (16%) имеют высшую квалификационную категорию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069464-E781-31C6-317A-C9A6BA342BF1}"/>
              </a:ext>
            </a:extLst>
          </p:cNvPr>
          <p:cNvSpPr txBox="1"/>
          <p:nvPr/>
        </p:nvSpPr>
        <p:spPr>
          <a:xfrm>
            <a:off x="1993076" y="1995170"/>
            <a:ext cx="5696774" cy="830997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Отчет о работе краевого амбулаторного эндокринологического центра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C7BE9C1-5945-5A1E-F91B-8B178B291479}"/>
              </a:ext>
            </a:extLst>
          </p:cNvPr>
          <p:cNvSpPr txBox="1"/>
          <p:nvPr/>
        </p:nvSpPr>
        <p:spPr>
          <a:xfrm>
            <a:off x="1993076" y="3172858"/>
            <a:ext cx="4579620" cy="58477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Заведующая центром</a:t>
            </a:r>
          </a:p>
          <a:p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Заплавнова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Оксана Дмитриевна</a:t>
            </a:r>
          </a:p>
        </p:txBody>
      </p:sp>
    </p:spTree>
    <p:extLst>
      <p:ext uri="{BB962C8B-B14F-4D97-AF65-F5344CB8AC3E}">
        <p14:creationId xmlns="" xmlns:p14="http://schemas.microsoft.com/office/powerpoint/2010/main" val="14757077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BB865C37-CAE4-763E-DB4B-DF84E223A741}"/>
              </a:ext>
            </a:extLst>
          </p:cNvPr>
          <p:cNvSpPr/>
          <p:nvPr/>
        </p:nvSpPr>
        <p:spPr>
          <a:xfrm>
            <a:off x="1950720" y="1380565"/>
            <a:ext cx="5463539" cy="4060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ноябре- декабре мы получили 5 единиц новой техники,</a:t>
            </a:r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взамен </a:t>
            </a:r>
            <a:r>
              <a:rPr lang="ru-RU" sz="1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списаной,что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позволило изменить структуру приема ( увеличить количество востребованных методик , взамен рутинных), повысить качество исследований.</a:t>
            </a:r>
          </a:p>
          <a:p>
            <a:pPr>
              <a:spcAft>
                <a:spcPts val="600"/>
              </a:spcAft>
            </a:pP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5404" y="85657"/>
            <a:ext cx="856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87665"/>
                </a:solidFill>
                <a:latin typeface="+mj-lt"/>
              </a:rPr>
              <a:t>Оборудование:</a:t>
            </a:r>
          </a:p>
        </p:txBody>
      </p:sp>
      <p:pic>
        <p:nvPicPr>
          <p:cNvPr id="1026" name="Picture 2" descr="C:\Users\ggi\Desktop\руск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815" y="3951451"/>
            <a:ext cx="1701638" cy="1676311"/>
          </a:xfrm>
          <a:prstGeom prst="rect">
            <a:avLst/>
          </a:prstGeom>
          <a:noFill/>
        </p:spPr>
      </p:pic>
      <p:pic>
        <p:nvPicPr>
          <p:cNvPr id="1027" name="Picture 3" descr="C:\Users\ggi\Desktop\Апли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223" y="1298407"/>
            <a:ext cx="1474502" cy="2059330"/>
          </a:xfrm>
          <a:prstGeom prst="rect">
            <a:avLst/>
          </a:prstGeom>
          <a:noFill/>
        </p:spPr>
      </p:pic>
      <p:pic>
        <p:nvPicPr>
          <p:cNvPr id="1028" name="Picture 4" descr="C:\Users\ggi\Desktop\GE-Logiq-S8_450x365_a2a.png"/>
          <p:cNvPicPr>
            <a:picLocks noChangeAspect="1" noChangeArrowheads="1"/>
          </p:cNvPicPr>
          <p:nvPr/>
        </p:nvPicPr>
        <p:blipFill rotWithShape="1">
          <a:blip r:embed="rId5" cstate="print"/>
          <a:srcRect r="16310"/>
          <a:stretch/>
        </p:blipFill>
        <p:spPr bwMode="auto">
          <a:xfrm>
            <a:off x="7117777" y="3910791"/>
            <a:ext cx="1759523" cy="1865054"/>
          </a:xfrm>
          <a:prstGeom prst="rect">
            <a:avLst/>
          </a:prstGeom>
          <a:noFill/>
        </p:spPr>
      </p:pic>
      <p:pic>
        <p:nvPicPr>
          <p:cNvPr id="1029" name="Picture 5" descr="C:\Users\ggi\Desktop\Самсун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2573" y="1258418"/>
            <a:ext cx="1340436" cy="1771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4116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08353" y="134818"/>
            <a:ext cx="8493175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СТРУКТУРА ИССЛЕДОВАНИЙ</a:t>
            </a: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2924378210"/>
              </p:ext>
            </p:extLst>
          </p:nvPr>
        </p:nvGraphicFramePr>
        <p:xfrm>
          <a:off x="236413" y="1091224"/>
          <a:ext cx="3810883" cy="467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4293507627"/>
              </p:ext>
            </p:extLst>
          </p:nvPr>
        </p:nvGraphicFramePr>
        <p:xfrm>
          <a:off x="5135505" y="1068758"/>
          <a:ext cx="3534309" cy="4720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97436" y="193857"/>
            <a:ext cx="8493175" cy="507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ОБЪЕМ ИССЛЕДОВАНИЙ В РАЗРЕЗЕ МЕТОДИК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04707859"/>
              </p:ext>
            </p:extLst>
          </p:nvPr>
        </p:nvGraphicFramePr>
        <p:xfrm>
          <a:off x="359447" y="776407"/>
          <a:ext cx="8403552" cy="5648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8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575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807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807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807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089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87665"/>
                          </a:solidFill>
                        </a:rPr>
                        <a:t>№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</a:rPr>
                        <a:t>Методика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</a:rPr>
                        <a:t>2022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</a:rPr>
                        <a:t>2021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87665"/>
                          </a:solidFill>
                        </a:rPr>
                        <a:t>%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092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УЗИ почек, надпочечников с ЦДК 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3239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2942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/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92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Мониторинг </a:t>
                      </a:r>
                      <a:r>
                        <a:rPr lang="ru-RU" sz="1400" dirty="0" err="1"/>
                        <a:t>фолликулогенеза</a:t>
                      </a:r>
                      <a:endParaRPr lang="ru-RU" sz="1400" dirty="0"/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74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84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/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092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3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УЗИ в I триместре беременности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17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/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34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4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Дуплекс сосудов органов малого таза в гинекологии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/>
                        <a:t>19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15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/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34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5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УЗИ матки и придатков с доплерографией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25056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22607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10%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092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6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Дуплекс артерий нижних конечностей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2791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/>
                        <a:t>1220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/>
                        <a:t>57%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092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7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/>
                        <a:t>Дуплекс вен нижних конечностей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/>
                        <a:t>6551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/>
                        <a:t>4808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27%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092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8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Дуплекс артерий верхних конечностей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/>
                        <a:t>117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/>
                        <a:t>80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32%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1383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9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Дуплекс почечных артерий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389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315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19,1%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092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/>
                        <a:t>10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Дуплекс </a:t>
                      </a:r>
                      <a:r>
                        <a:rPr lang="ru-RU" sz="1400" dirty="0" err="1"/>
                        <a:t>бр.аорты,чревн.ствола</a:t>
                      </a:r>
                      <a:r>
                        <a:rPr lang="ru-RU" sz="1400" dirty="0"/>
                        <a:t> и ВБА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/>
                        <a:t>105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91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14%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092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11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Дуплекс вен верхних конечностей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145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145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/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092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УЗИ щитовидной железы с ЦДК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12860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14539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/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834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13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/>
                        <a:t>УЗИ слюнных желез с ЦДК 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116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/>
                        <a:t>109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/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8876037"/>
              </p:ext>
            </p:extLst>
          </p:nvPr>
        </p:nvGraphicFramePr>
        <p:xfrm>
          <a:off x="318754" y="221102"/>
          <a:ext cx="8337566" cy="6415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164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75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675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675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606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87665"/>
                          </a:solidFill>
                          <a:latin typeface="+mn-lt"/>
                        </a:rPr>
                        <a:t>№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Методика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6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2021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87665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УЗИ лимфоузлов с ЦДК 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1558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1733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УЗИ мягких тканей с ЦДК 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803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1024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 err="1">
                          <a:latin typeface="+mn-lt"/>
                          <a:ea typeface="Times New Roman"/>
                          <a:cs typeface="Times New Roman"/>
                        </a:rPr>
                        <a:t>Офтальмосканиpование</a:t>
                      </a: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 с ЦДК орбиты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1804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1986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УЗИ молочных желез с ЦДК 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17223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16311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6%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УЗИ функции </a:t>
                      </a:r>
                      <a:r>
                        <a:rPr lang="ru-RU" sz="1400" dirty="0" err="1">
                          <a:latin typeface="+mn-lt"/>
                          <a:ea typeface="Times New Roman"/>
                          <a:cs typeface="Times New Roman"/>
                        </a:rPr>
                        <a:t>желч.пузыpя</a:t>
                      </a: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УЗИ моч.пузыpя с пpед.остат.мочи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2802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3545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Дуплекс </a:t>
                      </a:r>
                      <a:r>
                        <a:rPr lang="ru-RU" sz="1400" dirty="0" err="1">
                          <a:latin typeface="+mn-lt"/>
                          <a:ea typeface="Times New Roman"/>
                          <a:cs typeface="Times New Roman"/>
                        </a:rPr>
                        <a:t>гепатологических</a:t>
                      </a: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 сосудов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448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477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0701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УЗИ органов брюшной полости с ЦДК внутренних органов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19847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19000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УЗИ </a:t>
                      </a:r>
                      <a:r>
                        <a:rPr lang="ru-RU" sz="1400" dirty="0" err="1">
                          <a:latin typeface="+mn-lt"/>
                          <a:ea typeface="Times New Roman"/>
                          <a:cs typeface="Times New Roman"/>
                        </a:rPr>
                        <a:t>плевpальной</a:t>
                      </a: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 полости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53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58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11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23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Диагност.пункция щитовидной железы с ЦДК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5466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6244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 err="1">
                          <a:latin typeface="+mn-lt"/>
                          <a:ea typeface="Times New Roman"/>
                          <a:cs typeface="Times New Roman"/>
                        </a:rPr>
                        <a:t>Диагност.пункция</a:t>
                      </a: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 молочной железы с ЦДК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4225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3366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21%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Диагностич. пункция поверх. лимфоузлов 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452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363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19,7%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 err="1">
                          <a:latin typeface="+mn-lt"/>
                          <a:ea typeface="Times New Roman"/>
                          <a:cs typeface="Times New Roman"/>
                        </a:rPr>
                        <a:t>Диагностич.пункция</a:t>
                      </a: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 мягких тканей с ЦДК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84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89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 err="1">
                          <a:latin typeface="+mn-lt"/>
                          <a:ea typeface="Times New Roman"/>
                          <a:cs typeface="Times New Roman"/>
                        </a:rPr>
                        <a:t>Диагностич</a:t>
                      </a: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. пункция слюнных желез с ЦДК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5759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28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400" dirty="0" err="1">
                          <a:latin typeface="+mn-lt"/>
                          <a:ea typeface="Times New Roman"/>
                          <a:cs typeface="Times New Roman"/>
                        </a:rPr>
                        <a:t>Трансаб.и</a:t>
                      </a: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+mn-lt"/>
                          <a:ea typeface="Times New Roman"/>
                          <a:cs typeface="Times New Roman"/>
                        </a:rPr>
                        <a:t>трансрект.УЗИ</a:t>
                      </a: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+mn-lt"/>
                          <a:ea typeface="Times New Roman"/>
                          <a:cs typeface="Times New Roman"/>
                        </a:rPr>
                        <a:t>прост.с</a:t>
                      </a: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 ЦДК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>
                          <a:latin typeface="+mn-lt"/>
                          <a:ea typeface="Times New Roman"/>
                          <a:cs typeface="Times New Roman"/>
                        </a:rPr>
                        <a:t>3473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2974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latin typeface="+mn-lt"/>
                          <a:ea typeface="Times New Roman"/>
                          <a:cs typeface="Times New Roman"/>
                        </a:rPr>
                        <a:t>15%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34925339"/>
              </p:ext>
            </p:extLst>
          </p:nvPr>
        </p:nvGraphicFramePr>
        <p:xfrm>
          <a:off x="229751" y="370014"/>
          <a:ext cx="8487530" cy="6272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02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75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975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975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646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7665"/>
                          </a:solidFill>
                          <a:latin typeface="+mn-lt"/>
                        </a:rPr>
                        <a:t>№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Методика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400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2021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287665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1889" marR="71889" marT="35945" marB="35945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29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полового члена с ЦДК 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52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яичек с ЦДК 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842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897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31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опорно-двигательного аппарата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плечевых суставов с ЦДК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929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981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33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локтевых суставов с ЦДК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186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230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УЗИ тазобедренных суставов с ЦДК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370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УЗИ коленных суставов с ЦДК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1159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1302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голеностопных суставов с ЦДК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386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310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лучезапястных суставов с ЦДК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185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145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04491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УЗИ тазобедренных суставов новорожденных 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126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61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04491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39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шейного отдела позвоночника детей 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67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периферических нервов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147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135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41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вилочковой железы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>
                          <a:latin typeface="+mn-lt"/>
                          <a:ea typeface="Times New Roman"/>
                          <a:cs typeface="Times New Roman"/>
                        </a:rPr>
                        <a:t>28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суставов с ЦДК (парных)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1315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1231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6468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43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УЗИ височно-нижнечелюстного сустава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300" dirty="0">
                          <a:latin typeface="+mn-lt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3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21100" y="153689"/>
            <a:ext cx="835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287665"/>
                </a:solidFill>
                <a:latin typeface="+mj-lt"/>
              </a:rPr>
              <a:t>Структура исследований (приемов) по формам оплаты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9560352"/>
              </p:ext>
            </p:extLst>
          </p:nvPr>
        </p:nvGraphicFramePr>
        <p:xfrm>
          <a:off x="506003" y="911855"/>
          <a:ext cx="7867135" cy="2357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4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3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734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34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734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8570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Всего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ОМС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Платно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Договор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570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n-lt"/>
                        </a:rPr>
                        <a:t>2021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</a:rPr>
                        <a:t>110599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</a:rPr>
                        <a:t>70586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</a:rPr>
                        <a:t>33519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</a:rPr>
                        <a:t>6494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570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+mn-lt"/>
                        </a:rPr>
                        <a:t>2022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</a:rPr>
                        <a:t>115611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</a:rPr>
                        <a:t>(+4,5%)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</a:rPr>
                        <a:t>74517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</a:rPr>
                        <a:t>33913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+mn-lt"/>
                        </a:rPr>
                        <a:t>7181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Текст 2">
            <a:extLst>
              <a:ext uri="{FF2B5EF4-FFF2-40B4-BE49-F238E27FC236}">
                <a16:creationId xmlns="" xmlns:a16="http://schemas.microsoft.com/office/drawing/2014/main" id="{51EE245C-80B9-374A-029D-1C8937343A07}"/>
              </a:ext>
            </a:extLst>
          </p:cNvPr>
          <p:cNvSpPr txBox="1">
            <a:spLocks/>
          </p:cNvSpPr>
          <p:nvPr/>
        </p:nvSpPr>
        <p:spPr>
          <a:xfrm>
            <a:off x="162633" y="3908539"/>
            <a:ext cx="8493175" cy="533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87665"/>
              </a:buClr>
              <a:buSzPct val="15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Выполнение плана ТФОМС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03BC2F7B-B230-A518-9CEB-5BA50824CA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4662338"/>
              </p:ext>
            </p:extLst>
          </p:nvPr>
        </p:nvGraphicFramePr>
        <p:xfrm>
          <a:off x="196388" y="4457671"/>
          <a:ext cx="8579248" cy="2110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48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48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448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03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800" dirty="0">
                        <a:solidFill>
                          <a:srgbClr val="28766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План</a:t>
                      </a:r>
                      <a:endParaRPr lang="ru-RU" sz="1800" dirty="0">
                        <a:solidFill>
                          <a:srgbClr val="28766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Выполнено</a:t>
                      </a:r>
                      <a:endParaRPr lang="ru-RU" sz="1800" dirty="0">
                        <a:solidFill>
                          <a:srgbClr val="28766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87665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%</a:t>
                      </a:r>
                      <a:endParaRPr lang="ru-RU" sz="1800" dirty="0">
                        <a:solidFill>
                          <a:srgbClr val="287665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3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77695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74517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95,9</a:t>
                      </a:r>
                    </a:p>
                  </a:txBody>
                  <a:tcPr marL="53917" marR="53917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3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69980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70586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100,8</a:t>
                      </a:r>
                    </a:p>
                  </a:txBody>
                  <a:tcPr marL="53917" marR="53917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1607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718893" y="134818"/>
            <a:ext cx="7593257" cy="580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Показатели работы 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2727104741"/>
              </p:ext>
            </p:extLst>
          </p:nvPr>
        </p:nvGraphicFramePr>
        <p:xfrm>
          <a:off x="485868" y="977688"/>
          <a:ext cx="8181883" cy="5416760"/>
        </p:xfrm>
        <a:graphic>
          <a:graphicData uri="http://schemas.openxmlformats.org/drawingml/2006/table">
            <a:tbl>
              <a:tblPr/>
              <a:tblGrid>
                <a:gridCol w="7484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49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49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889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27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87665"/>
                          </a:solidFill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 Год</a:t>
                      </a:r>
                      <a:endParaRPr lang="ru-RU" sz="1600" b="1" dirty="0">
                        <a:solidFill>
                          <a:srgbClr val="287665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8766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287665"/>
                          </a:solidFill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абс</a:t>
                      </a:r>
                      <a:endParaRPr lang="ru-RU" sz="1600" b="1" dirty="0">
                        <a:solidFill>
                          <a:srgbClr val="287665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8766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1 занятую ставку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1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консультативных посещений врачей - эндокринологов, 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12154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3038,5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16559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4139,7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2775"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консультативных посещений врачей - эндокринологов, 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26053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4962,5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1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87665"/>
                          </a:solidFill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Из них:</a:t>
                      </a:r>
                      <a:endParaRPr lang="ru-RU" sz="1600" b="1" dirty="0">
                        <a:solidFill>
                          <a:srgbClr val="287665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287665"/>
                          </a:solidFill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абс</a:t>
                      </a:r>
                      <a:endParaRPr lang="ru-RU" sz="1600" b="1" dirty="0">
                        <a:solidFill>
                          <a:srgbClr val="287665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8766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1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сельских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12595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48,3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1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по ОМС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19192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73,7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1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платно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1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6861</a:t>
                      </a:r>
                      <a:endParaRPr lang="ru-RU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26,3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1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Наличный расчет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Liberation Serif"/>
                          <a:cs typeface="Times New Roman" panose="02020603050405020304" pitchFamily="18" charset="0"/>
                        </a:rPr>
                        <a:t>5941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1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940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13,7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86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принятых пациентов, </a:t>
                      </a:r>
                      <a:r>
                        <a:rPr lang="ru-RU" sz="16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абс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14283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886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посещений на 1 пациента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31387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10" marR="241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посещений в день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26109" marR="1898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7202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16642" y="231823"/>
            <a:ext cx="8171708" cy="7224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287665"/>
                </a:solidFill>
                <a:latin typeface="+mj-lt"/>
              </a:rPr>
              <a:t>Показатели работы дневного стационара эндокринологического профиля: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81538089"/>
              </p:ext>
            </p:extLst>
          </p:nvPr>
        </p:nvGraphicFramePr>
        <p:xfrm>
          <a:off x="222251" y="876300"/>
          <a:ext cx="8451851" cy="2160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57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09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71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325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837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1926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1445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4758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2710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7589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8454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10832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92078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4877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287665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287665"/>
                          </a:solidFill>
                          <a:effectLst/>
                        </a:rPr>
                        <a:t>Год</a:t>
                      </a:r>
                      <a:endParaRPr lang="ru-RU" sz="1050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87665"/>
                          </a:solidFill>
                          <a:effectLst/>
                        </a:rPr>
                        <a:t>Эндокринологический </a:t>
                      </a:r>
                      <a:endParaRPr lang="ru-RU" sz="1200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B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87665"/>
                          </a:solidFill>
                          <a:effectLst/>
                        </a:rPr>
                        <a:t>Всего дневной стационар </a:t>
                      </a:r>
                      <a:endParaRPr lang="ru-RU" sz="1200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066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Кол-во 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пациенто</a:t>
                      </a: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-дней (всего)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Кол-во 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пациенто</a:t>
                      </a: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-дней  (пенсионеры)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Выпи-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сано</a:t>
                      </a: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боль-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ных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Из них 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пенсио-неров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План ТПГГ, пролечен-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ных</a:t>
                      </a: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больных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% 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выпол</a:t>
                      </a: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-нения ТТПГ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Кол-во 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пациенто</a:t>
                      </a: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-дней (всего)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Кол-во 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пациенто</a:t>
                      </a: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-дней  (пенсионеры)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Выпи-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сано</a:t>
                      </a: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больных (ОМС)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Из них пенсионеров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План ТПГГ, пролеченных больных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% </a:t>
                      </a:r>
                      <a:r>
                        <a:rPr lang="ru-RU" sz="9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выпол</a:t>
                      </a:r>
                      <a:r>
                        <a:rPr lang="ru-RU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-нения ТТПГ</a:t>
                      </a:r>
                      <a:endParaRPr lang="ru-RU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0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287665"/>
                          </a:solidFill>
                          <a:effectLst/>
                        </a:rPr>
                        <a:t>2022</a:t>
                      </a:r>
                      <a:endParaRPr lang="ru-RU" sz="1200" dirty="0">
                        <a:solidFill>
                          <a:srgbClr val="287665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1922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1393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143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103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136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105,1%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13630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6677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1152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547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1153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99,9%</a:t>
                      </a:r>
                      <a:endParaRPr lang="ru-RU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17" marR="5391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Содержимое 3"/>
          <p:cNvSpPr txBox="1">
            <a:spLocks/>
          </p:cNvSpPr>
          <p:nvPr/>
        </p:nvSpPr>
        <p:spPr>
          <a:xfrm>
            <a:off x="490208" y="3867161"/>
            <a:ext cx="4227842" cy="2489189"/>
          </a:xfrm>
          <a:prstGeom prst="rect">
            <a:avLst/>
          </a:prstGeom>
        </p:spPr>
        <p:txBody>
          <a:bodyPr>
            <a:normAutofit/>
          </a:bodyPr>
          <a:lstStyle>
            <a:lvl1pPr marL="228610" indent="-228610" algn="l" defTabSz="91444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32" indent="-228610" algn="l" defTabSz="9144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54" indent="-228610" algn="l" defTabSz="9144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74" indent="-228610" algn="l" defTabSz="9144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99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96" indent="-228610" algn="l" defTabSz="9144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99" b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717" indent="-228610" algn="l" defTabSz="9144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38" indent="-228610" algn="l" defTabSz="9144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59" indent="-228610" algn="l" defTabSz="9144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80" indent="-228610" algn="l" defTabSz="91444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Структура пролеченных больных: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Пациенты с сахарным диабетом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Цели лечения: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Подбор </a:t>
            </a:r>
            <a:r>
              <a:rPr lang="ru-RU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сахароснижающей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терапии;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Лечение полинейропатии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планах: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Ведение «Школ для больных сахарным диабетом»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Лечение пациентов на помповой инсулинотерапии</a:t>
            </a:r>
          </a:p>
        </p:txBody>
      </p:sp>
      <p:pic>
        <p:nvPicPr>
          <p:cNvPr id="9" name="Picture 5" descr="Помповая инсулинотерапия | Medtronic Diabetes 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1300" y="3534031"/>
            <a:ext cx="2959100" cy="301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511389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ahnschrift Condensed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5591</TotalTime>
  <Words>3369</Words>
  <Application>Microsoft Office PowerPoint</Application>
  <PresentationFormat>Лист A4 (210x297 мм)</PresentationFormat>
  <Paragraphs>1078</Paragraphs>
  <Slides>75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FNU LNU</dc:creator>
  <cp:lastModifiedBy>rleer</cp:lastModifiedBy>
  <cp:revision>55</cp:revision>
  <dcterms:created xsi:type="dcterms:W3CDTF">2023-04-03T15:39:39Z</dcterms:created>
  <dcterms:modified xsi:type="dcterms:W3CDTF">2023-12-13T06:30:09Z</dcterms:modified>
</cp:coreProperties>
</file>