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charts/chart17.xml" ContentType="application/vnd.openxmlformats-officedocument.drawingml.char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docProps/custom.xml" ContentType="application/vnd.openxmlformats-officedocument.custom-properties+xml"/>
  <Override PartName="/ppt/charts/chart7.xml" ContentType="application/vnd.openxmlformats-officedocument.drawingml.chart+xml"/>
  <Override PartName="/ppt/charts/chart2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rawings/drawing7.xml" ContentType="application/vnd.openxmlformats-officedocument.drawingml.chartshap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charts/chart16.xml" ContentType="application/vnd.openxmlformats-officedocument.drawingml.char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drawings/drawing6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64" r:id="rId2"/>
    <p:sldId id="365" r:id="rId3"/>
    <p:sldId id="366" r:id="rId4"/>
    <p:sldId id="367" r:id="rId5"/>
    <p:sldId id="368" r:id="rId6"/>
    <p:sldId id="369" r:id="rId7"/>
    <p:sldId id="370" r:id="rId8"/>
    <p:sldId id="371" r:id="rId9"/>
    <p:sldId id="374" r:id="rId10"/>
    <p:sldId id="375" r:id="rId11"/>
    <p:sldId id="376" r:id="rId12"/>
    <p:sldId id="377" r:id="rId13"/>
    <p:sldId id="378" r:id="rId14"/>
    <p:sldId id="379" r:id="rId15"/>
    <p:sldId id="380" r:id="rId16"/>
    <p:sldId id="381" r:id="rId17"/>
    <p:sldId id="382" r:id="rId18"/>
    <p:sldId id="383" r:id="rId19"/>
    <p:sldId id="384" r:id="rId20"/>
    <p:sldId id="385" r:id="rId21"/>
    <p:sldId id="386" r:id="rId22"/>
    <p:sldId id="387" r:id="rId23"/>
    <p:sldId id="388" r:id="rId24"/>
    <p:sldId id="389" r:id="rId25"/>
    <p:sldId id="390" r:id="rId26"/>
  </p:sldIdLst>
  <p:sldSz cx="12599988" cy="7272338"/>
  <p:notesSz cx="6797675" cy="9926638"/>
  <p:defaultTextStyle>
    <a:defPPr>
      <a:defRPr lang="ru-RU"/>
    </a:defPPr>
    <a:lvl1pPr marL="0" algn="l" defTabSz="953702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1pPr>
    <a:lvl2pPr marL="476850" algn="l" defTabSz="953702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2pPr>
    <a:lvl3pPr marL="953702" algn="l" defTabSz="953702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3pPr>
    <a:lvl4pPr marL="1430551" algn="l" defTabSz="953702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4pPr>
    <a:lvl5pPr marL="1907401" algn="l" defTabSz="953702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5pPr>
    <a:lvl6pPr marL="2384253" algn="l" defTabSz="953702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6pPr>
    <a:lvl7pPr marL="2861103" algn="l" defTabSz="953702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7pPr>
    <a:lvl8pPr marL="3337952" algn="l" defTabSz="953702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8pPr>
    <a:lvl9pPr marL="3814803" algn="l" defTabSz="953702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91" userDrawn="1">
          <p15:clr>
            <a:srgbClr val="A4A3A4"/>
          </p15:clr>
        </p15:guide>
        <p15:guide id="2" pos="39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70C0"/>
    <a:srgbClr val="049274"/>
    <a:srgbClr val="C97921"/>
    <a:srgbClr val="6AAF9E"/>
    <a:srgbClr val="93A9BC"/>
    <a:srgbClr val="2A9271"/>
    <a:srgbClr val="31A984"/>
    <a:srgbClr val="53BE80"/>
    <a:srgbClr val="2E5377"/>
    <a:srgbClr val="F4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57" autoAdjust="0"/>
    <p:restoredTop sz="88276" autoAdjust="0"/>
  </p:normalViewPr>
  <p:slideViewPr>
    <p:cSldViewPr snapToGrid="0" showGuides="1">
      <p:cViewPr varScale="1">
        <p:scale>
          <a:sx n="93" d="100"/>
          <a:sy n="93" d="100"/>
        </p:scale>
        <p:origin x="-1272" y="-96"/>
      </p:cViewPr>
      <p:guideLst>
        <p:guide orient="horz" pos="2291"/>
        <p:guide pos="396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>
        <p:scale>
          <a:sx n="112" d="100"/>
          <a:sy n="112" d="100"/>
        </p:scale>
        <p:origin x="-3222" y="870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ji\AppData\Local\Temp\pid-13776\&#1047;&#1072;&#1088;&#1080;&#1085;&#1089;&#1082;&#1080;&#1081;%20&#1052;&#1054;%20&#1087;&#1088;&#1086;&#1089;&#1083;&#1091;&#1096;&#1080;&#1074;&#1072;&#1085;&#1080;&#1077;%20&#1079;&#1074;&#1086;&#1085;&#1082;&#1086;&#1074;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ji\AppData\Local\Temp\pid-13776\&#1047;&#1072;&#1088;&#1080;&#1085;&#1089;&#1082;&#1080;&#1081;%20&#1052;&#1054;%20&#1087;&#1088;&#1086;&#1089;&#1083;&#1091;&#1096;&#1080;&#1074;&#1072;&#1085;&#1080;&#1077;%20&#1079;&#1074;&#1086;&#1085;&#1082;&#1086;&#1074;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3%20&#1074;%20Microsoft%20Office%20PowerPoint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ji\Documents\&#1050;&#1086;&#1087;&#1080;&#1103;%20&#1082;&#1086;&#1083;&#1080;&#1095;&#1077;&#1089;&#1090;&#1074;&#1086;%20&#1085;&#1072;&#1073;&#1086;&#1088;&#1086;&#1074;%20&#1080;&#1089;&#1087;&#1086;&#1083;&#1100;&#1079;&#1086;&#1074;&#1072;&#1085;&#1099;&#1093;%20&#1089;%202020%20&#1075;-2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.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3792119966646887"/>
          <c:y val="0.14855114449768644"/>
          <c:w val="0.8478944620179466"/>
          <c:h val="0.5829449714856195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посещ.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172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BC0-4E1E-823B-288A33F707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172</c:v>
                </c:pt>
                <c:pt idx="1">
                  <c:v>213</c:v>
                </c:pt>
                <c:pt idx="2">
                  <c:v>205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BC0-4E1E-823B-288A33F707ED}"/>
            </c:ext>
          </c:extLst>
        </c:ser>
        <c:axId val="79061760"/>
        <c:axId val="79063296"/>
      </c:barChart>
      <c:catAx>
        <c:axId val="790617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79063296"/>
        <c:crosses val="autoZero"/>
        <c:auto val="1"/>
        <c:lblAlgn val="ctr"/>
        <c:lblOffset val="100"/>
      </c:catAx>
      <c:valAx>
        <c:axId val="79063296"/>
        <c:scaling>
          <c:orientation val="minMax"/>
        </c:scaling>
        <c:delete val="1"/>
        <c:axPos val="l"/>
        <c:numFmt formatCode="General" sourceLinked="1"/>
        <c:tickLblPos val="none"/>
        <c:crossAx val="790617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3.4578318021201412E-2"/>
          <c:y val="7.5971174821437823E-2"/>
          <c:w val="0.9423317895287826"/>
          <c:h val="0.6681643533821649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КТ</c:v>
                </c:pt>
              </c:strCache>
            </c:strRef>
          </c:tx>
          <c:spPr>
            <a:solidFill>
              <a:srgbClr val="0070C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2C5-4C1F-8966-67214D3C70C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МРТ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2C5-4C1F-8966-67214D3C70CF}"/>
            </c:ext>
          </c:extLst>
        </c:ser>
        <c:axId val="79693696"/>
        <c:axId val="79695232"/>
      </c:barChart>
      <c:catAx>
        <c:axId val="796936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79695232"/>
        <c:crosses val="autoZero"/>
        <c:auto val="1"/>
        <c:lblAlgn val="ctr"/>
        <c:lblOffset val="100"/>
      </c:catAx>
      <c:valAx>
        <c:axId val="79695232"/>
        <c:scaling>
          <c:orientation val="minMax"/>
        </c:scaling>
        <c:delete val="1"/>
        <c:axPos val="l"/>
        <c:numFmt formatCode="General" sourceLinked="1"/>
        <c:tickLblPos val="none"/>
        <c:crossAx val="796936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600" b="0" dirty="0"/>
              <a:t>Динамика</a:t>
            </a:r>
            <a:r>
              <a:rPr lang="ru-RU" sz="1600" b="0" baseline="0" dirty="0"/>
              <a:t> объемов УЗ-исследований, тыс.</a:t>
            </a:r>
            <a:endParaRPr lang="ru-RU" sz="1600" b="0" dirty="0"/>
          </a:p>
        </c:rich>
      </c:tx>
      <c:layout>
        <c:manualLayout>
          <c:xMode val="edge"/>
          <c:yMode val="edge"/>
          <c:x val="0.1861670974872357"/>
          <c:y val="3.0804594785510692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УЗ-исследования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dLbls>
            <c:dLbl>
              <c:idx val="0"/>
              <c:layout>
                <c:manualLayout>
                  <c:x val="0"/>
                  <c:y val="9.1042087251515108E-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810-4F62-9B45-493CFBDDE6A1}"/>
                </c:ext>
              </c:extLst>
            </c:dLbl>
            <c:dLbl>
              <c:idx val="1"/>
              <c:layout>
                <c:manualLayout>
                  <c:x val="0"/>
                  <c:y val="9.8045324732402975E-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10-4F62-9B45-493CFBDDE6A1}"/>
                </c:ext>
              </c:extLst>
            </c:dLbl>
            <c:dLbl>
              <c:idx val="2"/>
              <c:layout>
                <c:manualLayout>
                  <c:x val="4.6400745334806114E-3"/>
                  <c:y val="0.10504856221328766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810-4F62-9B45-493CFBDDE6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</c:v>
                </c:pt>
                <c:pt idx="1">
                  <c:v>42</c:v>
                </c:pt>
                <c:pt idx="2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810-4F62-9B45-493CFBDDE6A1}"/>
            </c:ext>
          </c:extLst>
        </c:ser>
        <c:axId val="79783424"/>
        <c:axId val="79784960"/>
      </c:barChart>
      <c:catAx>
        <c:axId val="797834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79784960"/>
        <c:crosses val="autoZero"/>
        <c:auto val="1"/>
        <c:lblAlgn val="ctr"/>
        <c:lblOffset val="100"/>
      </c:catAx>
      <c:valAx>
        <c:axId val="79784960"/>
        <c:scaling>
          <c:orientation val="minMax"/>
        </c:scaling>
        <c:delete val="1"/>
        <c:axPos val="l"/>
        <c:numFmt formatCode="General" sourceLinked="1"/>
        <c:tickLblPos val="none"/>
        <c:crossAx val="7978342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Фукцион. иссл-я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-4.1666666666666874E-3"/>
                  <c:y val="9.691080898905066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4B-4408-B565-1185FC66C9E7}"/>
                </c:ext>
              </c:extLst>
            </c:dLbl>
            <c:dLbl>
              <c:idx val="1"/>
              <c:layout>
                <c:manualLayout>
                  <c:x val="-8.3333333333333367E-3"/>
                  <c:y val="0.1130626104872253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4B-4408-B565-1185FC66C9E7}"/>
                </c:ext>
              </c:extLst>
            </c:dLbl>
            <c:dLbl>
              <c:idx val="2"/>
              <c:layout>
                <c:manualLayout>
                  <c:x val="0"/>
                  <c:y val="9.287285861450610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D4B-4408-B565-1185FC66C9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</c:v>
                </c:pt>
                <c:pt idx="1">
                  <c:v>25</c:v>
                </c:pt>
                <c:pt idx="2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D4B-4408-B565-1185FC66C9E7}"/>
            </c:ext>
          </c:extLst>
        </c:ser>
        <c:axId val="79892864"/>
        <c:axId val="79894400"/>
      </c:barChart>
      <c:catAx>
        <c:axId val="798928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79894400"/>
        <c:crosses val="autoZero"/>
        <c:auto val="1"/>
        <c:lblAlgn val="ctr"/>
        <c:lblOffset val="100"/>
      </c:catAx>
      <c:valAx>
        <c:axId val="79894400"/>
        <c:scaling>
          <c:orientation val="minMax"/>
        </c:scaling>
        <c:delete val="1"/>
        <c:axPos val="l"/>
        <c:numFmt formatCode="General" sourceLinked="1"/>
        <c:tickLblPos val="none"/>
        <c:crossAx val="7989286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8627457602618694E-2"/>
          <c:y val="6.8930074306755809E-2"/>
          <c:w val="0.90563724579639937"/>
          <c:h val="0.682855509741630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Эндоскопические иссл-я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dLbls>
            <c:dLbl>
              <c:idx val="0"/>
              <c:layout>
                <c:manualLayout>
                  <c:x val="1.9658680027001472E-17"/>
                  <c:y val="0.12924388932516817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72A-461D-9D23-63C27A5B36E8}"/>
                </c:ext>
              </c:extLst>
            </c:dLbl>
            <c:dLbl>
              <c:idx val="1"/>
              <c:layout>
                <c:manualLayout>
                  <c:x val="1.2867648300490996E-2"/>
                  <c:y val="0.11631950039265038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2A-461D-9D23-63C27A5B36E8}"/>
                </c:ext>
              </c:extLst>
            </c:dLbl>
            <c:dLbl>
              <c:idx val="2"/>
              <c:layout>
                <c:manualLayout>
                  <c:x val="8.5784322003274495E-3"/>
                  <c:y val="0.13355201896933938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72A-461D-9D23-63C27A5B36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</c:v>
                </c:pt>
                <c:pt idx="1">
                  <c:v>8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72A-461D-9D23-63C27A5B36E8}"/>
            </c:ext>
          </c:extLst>
        </c:ser>
        <c:axId val="79937536"/>
        <c:axId val="79939072"/>
      </c:barChart>
      <c:catAx>
        <c:axId val="799375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79939072"/>
        <c:crosses val="autoZero"/>
        <c:auto val="1"/>
        <c:lblAlgn val="ctr"/>
        <c:lblOffset val="100"/>
      </c:catAx>
      <c:valAx>
        <c:axId val="79939072"/>
        <c:scaling>
          <c:orientation val="minMax"/>
        </c:scaling>
        <c:delete val="1"/>
        <c:axPos val="l"/>
        <c:numFmt formatCode="General" sourceLinked="1"/>
        <c:tickLblPos val="none"/>
        <c:crossAx val="7993753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2.6303424948547063E-2"/>
          <c:y val="6.8627460329418161E-2"/>
          <c:w val="0.9173320930188521"/>
          <c:h val="0.70282148182548465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Лаборат. иссл-я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0.1475903672797634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4F-4219-B0C1-8E329FD5406A}"/>
                </c:ext>
              </c:extLst>
            </c:dLbl>
            <c:dLbl>
              <c:idx val="1"/>
              <c:layout>
                <c:manualLayout>
                  <c:x val="-3.7576321355067242E-3"/>
                  <c:y val="-0.1511044236435673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4F-4219-B0C1-8E329FD5406A}"/>
                </c:ext>
              </c:extLst>
            </c:dLbl>
            <c:dLbl>
              <c:idx val="2"/>
              <c:layout>
                <c:manualLayout>
                  <c:x val="0"/>
                  <c:y val="-9.473354967353474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4F-4219-B0C1-8E329FD540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</c:formatCode>
                <c:ptCount val="3"/>
                <c:pt idx="0">
                  <c:v>251</c:v>
                </c:pt>
                <c:pt idx="1">
                  <c:v>235</c:v>
                </c:pt>
                <c:pt idx="2">
                  <c:v>220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04F-4219-B0C1-8E329FD5406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3.7576321355067411E-3"/>
                  <c:y val="5.5203941803659536E-3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04F-4219-B0C1-8E329FD5406A}"/>
                </c:ext>
              </c:extLst>
            </c:dLbl>
            <c:dLbl>
              <c:idx val="1"/>
              <c:layout>
                <c:manualLayout>
                  <c:x val="-1.5030528542026907E-2"/>
                  <c:y val="-5.622490182086228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04F-4219-B0C1-8E329FD5406A}"/>
                </c:ext>
              </c:extLst>
            </c:dLbl>
            <c:dLbl>
              <c:idx val="2"/>
              <c:layout>
                <c:manualLayout>
                  <c:x val="-1.8788160677533621E-2"/>
                  <c:y val="-4.568273272945058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04F-4219-B0C1-8E329FD540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04F-4219-B0C1-8E329FD5406A}"/>
            </c:ext>
          </c:extLst>
        </c:ser>
        <c:overlap val="100"/>
        <c:axId val="80012800"/>
        <c:axId val="80014336"/>
      </c:barChart>
      <c:catAx>
        <c:axId val="800128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80014336"/>
        <c:crosses val="autoZero"/>
        <c:auto val="1"/>
        <c:lblAlgn val="ctr"/>
        <c:lblOffset val="100"/>
      </c:catAx>
      <c:valAx>
        <c:axId val="80014336"/>
        <c:scaling>
          <c:orientation val="minMax"/>
        </c:scaling>
        <c:delete val="1"/>
        <c:axPos val="l"/>
        <c:numFmt formatCode="#,##0" sourceLinked="1"/>
        <c:tickLblPos val="none"/>
        <c:crossAx val="8001280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пациентов</c:v>
                </c:pt>
              </c:strCache>
            </c:strRef>
          </c:tx>
          <c:dLbls>
            <c:dLbl>
              <c:idx val="4"/>
              <c:layout>
                <c:manualLayout>
                  <c:x val="1.5119062018154304E-3"/>
                  <c:y val="8.08820365018183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5F7-4BC5-A4BE-5EFBD593C87A}"/>
                </c:ext>
              </c:extLst>
            </c:dLbl>
            <c:dLbl>
              <c:idx val="5"/>
              <c:layout>
                <c:manualLayout>
                  <c:x val="3.0238124036308608E-3"/>
                  <c:y val="0.1119329570829974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5F7-4BC5-A4BE-5EFBD593C87A}"/>
                </c:ext>
              </c:extLst>
            </c:dLbl>
            <c:dLbl>
              <c:idx val="6"/>
              <c:layout>
                <c:manualLayout>
                  <c:x val="4.5357186054462914E-3"/>
                  <c:y val="0.21200179643017544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5F7-4BC5-A4BE-5EFBD593C87A}"/>
                </c:ext>
              </c:extLst>
            </c:dLbl>
            <c:spPr>
              <a:solidFill>
                <a:srgbClr val="FFFFFF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109193</c:v>
                </c:pt>
                <c:pt idx="1">
                  <c:v>116856</c:v>
                </c:pt>
                <c:pt idx="2">
                  <c:v>77681</c:v>
                </c:pt>
                <c:pt idx="3">
                  <c:v>112435</c:v>
                </c:pt>
                <c:pt idx="4">
                  <c:v>97535</c:v>
                </c:pt>
                <c:pt idx="5">
                  <c:v>97289</c:v>
                </c:pt>
                <c:pt idx="6">
                  <c:v>90206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5F7-4BC5-A4BE-5EFBD593C87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пациентов в личном кабинете</c:v>
                </c:pt>
              </c:strCache>
            </c:strRef>
          </c:tx>
          <c:dLbls>
            <c:dLbl>
              <c:idx val="1"/>
              <c:layout>
                <c:manualLayout>
                  <c:x val="3.0236933558984488E-3"/>
                  <c:y val="-4.9725401540537333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5F7-4BC5-A4BE-5EFBD593C87A}"/>
                </c:ext>
              </c:extLst>
            </c:dLbl>
            <c:dLbl>
              <c:idx val="2"/>
              <c:layout>
                <c:manualLayout>
                  <c:x val="-4.5357186054462914E-3"/>
                  <c:y val="-4.3376288728829232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5F7-4BC5-A4BE-5EFBD593C87A}"/>
                </c:ext>
              </c:extLst>
            </c:dLbl>
            <c:dLbl>
              <c:idx val="3"/>
              <c:layout>
                <c:manualLayout>
                  <c:x val="-4.5357186054462914E-3"/>
                  <c:y val="-4.8544329057436733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5F7-4BC5-A4BE-5EFBD593C87A}"/>
                </c:ext>
              </c:extLst>
            </c:dLbl>
            <c:dLbl>
              <c:idx val="4"/>
              <c:layout>
                <c:manualLayout>
                  <c:x val="-3.0238124036308608E-3"/>
                  <c:y val="-6.1990948206203753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5F7-4BC5-A4BE-5EFBD593C87A}"/>
                </c:ext>
              </c:extLst>
            </c:dLbl>
            <c:dLbl>
              <c:idx val="5"/>
              <c:layout>
                <c:manualLayout>
                  <c:x val="-4.5357186054462914E-3"/>
                  <c:y val="-7.3900065982201821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5F7-4BC5-A4BE-5EFBD593C87A}"/>
                </c:ext>
              </c:extLst>
            </c:dLbl>
            <c:dLbl>
              <c:idx val="6"/>
              <c:layout>
                <c:manualLayout>
                  <c:x val="-6.0476248072616114E-3"/>
                  <c:y val="-0.10897259729696183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5F7-4BC5-A4BE-5EFBD593C87A}"/>
                </c:ext>
              </c:extLst>
            </c:dLbl>
            <c:spPr>
              <a:solidFill>
                <a:srgbClr val="FFFFFF"/>
              </a:solidFill>
            </c:sp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516</c:v>
                </c:pt>
                <c:pt idx="1">
                  <c:v>816</c:v>
                </c:pt>
                <c:pt idx="2">
                  <c:v>639</c:v>
                </c:pt>
                <c:pt idx="3">
                  <c:v>1276</c:v>
                </c:pt>
                <c:pt idx="4">
                  <c:v>3105</c:v>
                </c:pt>
                <c:pt idx="5">
                  <c:v>6416</c:v>
                </c:pt>
                <c:pt idx="6">
                  <c:v>8655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75F7-4BC5-A4BE-5EFBD593C87A}"/>
            </c:ext>
          </c:extLst>
        </c:ser>
        <c:dLbls>
          <c:showVal val="1"/>
        </c:dLbls>
        <c:gapWidth val="95"/>
        <c:overlap val="100"/>
        <c:axId val="80056320"/>
        <c:axId val="80057856"/>
      </c:barChart>
      <c:catAx>
        <c:axId val="80056320"/>
        <c:scaling>
          <c:orientation val="minMax"/>
        </c:scaling>
        <c:axPos val="b"/>
        <c:numFmt formatCode="General" sourceLinked="1"/>
        <c:majorTickMark val="none"/>
        <c:tickLblPos val="nextTo"/>
        <c:crossAx val="80057856"/>
        <c:crosses val="autoZero"/>
        <c:auto val="1"/>
        <c:lblAlgn val="ctr"/>
        <c:lblOffset val="100"/>
      </c:catAx>
      <c:valAx>
        <c:axId val="8005785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80056320"/>
        <c:crosses val="autoZero"/>
        <c:crossBetween val="between"/>
      </c:valAx>
    </c:plotArea>
    <c:legend>
      <c:legendPos val="t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2836420952642388"/>
          <c:y val="4.0740740740740772E-2"/>
          <c:w val="0.59759633227298359"/>
          <c:h val="0.814774569845435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ЛЕКАРСТВЕННЫЕ ПРЕПАРАТЫ</c:v>
                </c:pt>
              </c:strCache>
            </c:strRef>
          </c:tx>
          <c:spPr>
            <a:solidFill>
              <a:srgbClr val="336699"/>
            </a:solidFill>
          </c:spPr>
          <c:dLbls>
            <c:dLbl>
              <c:idx val="0"/>
              <c:layout>
                <c:manualLayout>
                  <c:x val="-2.7826158476630052E-2"/>
                  <c:y val="-4.0740740740740772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4 </a:t>
                    </a:r>
                    <a:r>
                      <a:rPr lang="ru-RU" dirty="0" smtClean="0"/>
                      <a:t>572,9</a:t>
                    </a:r>
                    <a:endParaRPr lang="ru-RU" dirty="0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CA6-4A74-B42B-E1E4387E117A}"/>
                </c:ext>
              </c:extLst>
            </c:dLbl>
            <c:dLbl>
              <c:idx val="1"/>
              <c:layout>
                <c:manualLayout>
                  <c:x val="-1.7501152213499221E-2"/>
                  <c:y val="3.9217042505806567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2 </a:t>
                    </a:r>
                    <a:r>
                      <a:rPr lang="ru-RU" dirty="0" smtClean="0"/>
                      <a:t>747, 2</a:t>
                    </a:r>
                    <a:endParaRPr lang="ru-RU" dirty="0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CA6-4A74-B42B-E1E4387E11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4572867.78</c:v>
                </c:pt>
                <c:pt idx="1">
                  <c:v>2747218.2800000012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CA6-4A74-B42B-E1E4387E117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ИЗДЕЛИЯ ЛАБОРАТОРНОЙ ДИАГНОСТИКИ</c:v>
                </c:pt>
              </c:strCache>
            </c:strRef>
          </c:tx>
          <c:spPr>
            <a:solidFill>
              <a:srgbClr val="006666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dirty="0"/>
                      <a:t>38 </a:t>
                    </a:r>
                    <a:r>
                      <a:rPr lang="ru-RU" sz="1200" dirty="0" smtClean="0"/>
                      <a:t>806,2</a:t>
                    </a:r>
                    <a:endParaRPr lang="ru-RU" sz="1200" dirty="0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CA6-4A74-B42B-E1E4387E117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dirty="0"/>
                      <a:t>18 </a:t>
                    </a:r>
                    <a:r>
                      <a:rPr lang="ru-RU" sz="1200" dirty="0" smtClean="0"/>
                      <a:t>427,8</a:t>
                    </a:r>
                    <a:endParaRPr lang="ru-RU" sz="1200" dirty="0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7CA6-4A74-B42B-E1E4387E117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38806198.200000003</c:v>
                </c:pt>
                <c:pt idx="1">
                  <c:v>18427776.5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CA6-4A74-B42B-E1E4387E117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ИЗДЕЛИЯ МЕДИЦИНСКОГО НАЗНАЧЕНИЯ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2.3464816622700432E-2"/>
                  <c:y val="-1.6339793934862599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5 </a:t>
                    </a:r>
                    <a:r>
                      <a:rPr lang="ru-RU" dirty="0" smtClean="0"/>
                      <a:t>105, 12</a:t>
                    </a:r>
                    <a:endParaRPr lang="ru-RU" dirty="0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7CA6-4A74-B42B-E1E4387E117A}"/>
                </c:ext>
              </c:extLst>
            </c:dLbl>
            <c:dLbl>
              <c:idx val="1"/>
              <c:layout>
                <c:manualLayout>
                  <c:x val="1.8794250341750602E-2"/>
                  <c:y val="1.9608521252903297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7 </a:t>
                    </a:r>
                    <a:r>
                      <a:rPr lang="ru-RU" dirty="0" smtClean="0"/>
                      <a:t>494, 3</a:t>
                    </a:r>
                    <a:endParaRPr lang="ru-RU" dirty="0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7CA6-4A74-B42B-E1E4387E11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5105126.83</c:v>
                </c:pt>
                <c:pt idx="1">
                  <c:v>7494344.2800000003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CA6-4A74-B42B-E1E4387E117A}"/>
            </c:ext>
          </c:extLst>
        </c:ser>
        <c:dLbls>
          <c:showVal val="1"/>
        </c:dLbls>
        <c:axId val="80314368"/>
        <c:axId val="80315904"/>
      </c:barChart>
      <c:catAx>
        <c:axId val="80314368"/>
        <c:scaling>
          <c:orientation val="minMax"/>
        </c:scaling>
        <c:axPos val="b"/>
        <c:numFmt formatCode="General" sourceLinked="1"/>
        <c:tickLblPos val="nextTo"/>
        <c:crossAx val="80315904"/>
        <c:crosses val="autoZero"/>
        <c:auto val="1"/>
        <c:lblAlgn val="ctr"/>
        <c:lblOffset val="100"/>
      </c:catAx>
      <c:valAx>
        <c:axId val="80315904"/>
        <c:scaling>
          <c:orientation val="minMax"/>
        </c:scaling>
        <c:delete val="1"/>
        <c:axPos val="l"/>
        <c:numFmt formatCode="General" sourceLinked="1"/>
        <c:tickLblPos val="none"/>
        <c:crossAx val="803143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2535581583566289"/>
          <c:y val="0.13618022747156605"/>
          <c:w val="0.26547756328470973"/>
          <c:h val="0.43994459025955379"/>
        </c:manualLayout>
      </c:layout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</c:chart>
  <c:txPr>
    <a:bodyPr/>
    <a:lstStyle/>
    <a:p>
      <a:pPr>
        <a:defRPr sz="14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259595861640089"/>
          <c:y val="3.7586967921185613E-2"/>
          <c:w val="0.64198790880447665"/>
          <c:h val="0.73323849404899488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 без учета установленных выплат, руб.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врач-
терапевт</c:v>
                </c:pt>
                <c:pt idx="1">
                  <c:v>врач-
акушер-
гинеколог</c:v>
                </c:pt>
                <c:pt idx="2">
                  <c:v>врач-
уролог</c:v>
                </c:pt>
              </c:strCache>
            </c:strRef>
          </c:cat>
          <c:val>
            <c:numRef>
              <c:f>Лист1!$B$2:$B$4</c:f>
              <c:numCache>
                <c:formatCode>0.00</c:formatCode>
                <c:ptCount val="3"/>
                <c:pt idx="0">
                  <c:v>75084</c:v>
                </c:pt>
                <c:pt idx="1">
                  <c:v>74624.5</c:v>
                </c:pt>
                <c:pt idx="2">
                  <c:v>91428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EB-406A-91B8-F1C254FE812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установленные выплаты, руб.</c:v>
                </c:pt>
              </c:strCache>
            </c:strRef>
          </c:tx>
          <c:dLbls>
            <c:dLbl>
              <c:idx val="0"/>
              <c:layout>
                <c:manualLayout>
                  <c:x val="-1.7644687129131601E-3"/>
                  <c:y val="-6.968145880106609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10,8%</a:t>
                    </a:r>
                    <a:endParaRPr lang="ru-RU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EEB-406A-91B8-F1C254FE812B}"/>
                </c:ext>
              </c:extLst>
            </c:dLbl>
            <c:dLbl>
              <c:idx val="1"/>
              <c:layout>
                <c:manualLayout>
                  <c:x val="0"/>
                  <c:y val="-3.6499811752939412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1,6%</a:t>
                    </a:r>
                    <a:endParaRPr lang="ru-RU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EEB-406A-91B8-F1C254FE812B}"/>
                </c:ext>
              </c:extLst>
            </c:dLbl>
            <c:dLbl>
              <c:idx val="2"/>
              <c:layout>
                <c:manualLayout>
                  <c:x val="0"/>
                  <c:y val="-3.3181647048126831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0,6%</a:t>
                    </a:r>
                    <a:endParaRPr lang="ru-RU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EEB-406A-91B8-F1C254FE812B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врач-
терапевт</c:v>
                </c:pt>
                <c:pt idx="1">
                  <c:v>врач-
акушер-
гинеколог</c:v>
                </c:pt>
                <c:pt idx="2">
                  <c:v>врач-
уролог</c:v>
                </c:pt>
              </c:strCache>
            </c:strRef>
          </c:cat>
          <c:val>
            <c:numRef>
              <c:f>Лист1!$C$2:$C$4</c:f>
              <c:numCache>
                <c:formatCode>0.00</c:formatCode>
                <c:ptCount val="3"/>
                <c:pt idx="0">
                  <c:v>8091</c:v>
                </c:pt>
                <c:pt idx="1">
                  <c:v>1219.1000000000058</c:v>
                </c:pt>
                <c:pt idx="2">
                  <c:v>590.39999999999418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EEB-406A-91B8-F1C254FE812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% - доля выплат в среднемесячной заработной плате</c:v>
                </c:pt>
              </c:strCache>
            </c:strRef>
          </c:tx>
          <c:spPr>
            <a:noFill/>
          </c:spPr>
          <c:cat>
            <c:strRef>
              <c:f>Лист1!$A$2:$A$4</c:f>
              <c:strCache>
                <c:ptCount val="3"/>
                <c:pt idx="0">
                  <c:v>врач-
терапевт</c:v>
                </c:pt>
                <c:pt idx="1">
                  <c:v>врач-
акушер-
гинеколог</c:v>
                </c:pt>
                <c:pt idx="2">
                  <c:v>врач-
уролог</c:v>
                </c:pt>
              </c:strCache>
            </c:strRef>
          </c:cat>
          <c:val>
            <c:numRef>
              <c:f>Лист1!$D$2:$D$4</c:f>
              <c:numCache>
                <c:formatCode>0.0%</c:formatCode>
                <c:ptCount val="3"/>
                <c:pt idx="0">
                  <c:v>0.10775930957327792</c:v>
                </c:pt>
                <c:pt idx="1">
                  <c:v>1.6336457865714422E-2</c:v>
                </c:pt>
                <c:pt idx="2">
                  <c:v>6.4575403596271903E-3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EEB-406A-91B8-F1C254FE812B}"/>
            </c:ext>
          </c:extLst>
        </c:ser>
        <c:overlap val="100"/>
        <c:axId val="171611648"/>
        <c:axId val="171613184"/>
      </c:barChart>
      <c:catAx>
        <c:axId val="17161164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71613184"/>
        <c:crosses val="autoZero"/>
        <c:auto val="1"/>
        <c:lblAlgn val="ctr"/>
        <c:lblOffset val="100"/>
      </c:catAx>
      <c:valAx>
        <c:axId val="171613184"/>
        <c:scaling>
          <c:orientation val="minMax"/>
          <c:max val="100000"/>
          <c:min val="0"/>
        </c:scaling>
        <c:axPos val="l"/>
        <c:majorGridlines/>
        <c:numFmt formatCode="0.00" sourceLinked="1"/>
        <c:tickLblPos val="nextTo"/>
        <c:crossAx val="171611648"/>
        <c:crosses val="autoZero"/>
        <c:crossBetween val="between"/>
        <c:majorUnit val="50000"/>
      </c:valAx>
    </c:plotArea>
    <c:legend>
      <c:legendPos val="r"/>
      <c:layout>
        <c:manualLayout>
          <c:xMode val="edge"/>
          <c:yMode val="edge"/>
          <c:x val="0.77500536982013812"/>
          <c:y val="3.6314308056843651E-2"/>
          <c:w val="0.21440781790238342"/>
          <c:h val="0.75814472266805899"/>
        </c:manualLayout>
      </c:layout>
    </c:legend>
    <c:plotVisOnly val="1"/>
    <c:dispBlanksAs val="gap"/>
  </c:chart>
  <c:txPr>
    <a:bodyPr/>
    <a:lstStyle/>
    <a:p>
      <a:pPr>
        <a:defRPr sz="12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Штатных должностей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870.75</c:v>
                </c:pt>
                <c:pt idx="1">
                  <c:v>795.5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6B9-4922-A68B-8940AC98286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Занято должностей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747.5</c:v>
                </c:pt>
                <c:pt idx="1">
                  <c:v>706.5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6B9-4922-A68B-8940AC98286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Работает физических лиц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679</c:v>
                </c:pt>
                <c:pt idx="1">
                  <c:v>628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6B9-4922-A68B-8940AC982868}"/>
            </c:ext>
          </c:extLst>
        </c:ser>
        <c:axId val="171806080"/>
        <c:axId val="171811968"/>
      </c:barChart>
      <c:catAx>
        <c:axId val="171806080"/>
        <c:scaling>
          <c:orientation val="minMax"/>
        </c:scaling>
        <c:axPos val="b"/>
        <c:numFmt formatCode="General" sourceLinked="1"/>
        <c:tickLblPos val="nextTo"/>
        <c:crossAx val="171811968"/>
        <c:crosses val="autoZero"/>
        <c:auto val="1"/>
        <c:lblAlgn val="ctr"/>
        <c:lblOffset val="100"/>
      </c:catAx>
      <c:valAx>
        <c:axId val="171811968"/>
        <c:scaling>
          <c:orientation val="minMax"/>
        </c:scaling>
        <c:delete val="1"/>
        <c:axPos val="l"/>
        <c:numFmt formatCode="General" sourceLinked="1"/>
        <c:tickLblPos val="none"/>
        <c:crossAx val="17180608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100" b="1" i="0" baseline="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Занятымидолжностями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83</c:v>
                </c:pt>
                <c:pt idx="1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625-45F5-AB54-B0EE8A5D11B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Физическими лицами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79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625-45F5-AB54-B0EE8A5D11B2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83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625-45F5-AB54-B0EE8A5D11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79</c:v>
                </c:pt>
                <c:pt idx="1">
                  <c:v>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625-45F5-AB54-B0EE8A5D11B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Лист1!$D$2:$D$3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625-45F5-AB54-B0EE8A5D11B2}"/>
            </c:ext>
          </c:extLst>
        </c:ser>
        <c:axId val="172017536"/>
        <c:axId val="172019072"/>
      </c:barChart>
      <c:catAx>
        <c:axId val="172017536"/>
        <c:scaling>
          <c:orientation val="minMax"/>
        </c:scaling>
        <c:axPos val="b"/>
        <c:numFmt formatCode="General" sourceLinked="1"/>
        <c:tickLblPos val="nextTo"/>
        <c:crossAx val="172019072"/>
        <c:crosses val="autoZero"/>
        <c:auto val="1"/>
        <c:lblAlgn val="ctr"/>
        <c:lblOffset val="100"/>
      </c:catAx>
      <c:valAx>
        <c:axId val="172019072"/>
        <c:scaling>
          <c:orientation val="minMax"/>
        </c:scaling>
        <c:delete val="1"/>
        <c:axPos val="l"/>
        <c:numFmt formatCode="General" sourceLinked="1"/>
        <c:tickLblPos val="none"/>
        <c:crossAx val="17201753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100" b="1"/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3685754710184275E-2"/>
          <c:y val="4.5117817008173813E-2"/>
          <c:w val="0.90157584331606977"/>
          <c:h val="0.62721980991899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лучевых исследований</c:v>
                </c:pt>
              </c:strCache>
            </c:strRef>
          </c:tx>
          <c:spPr>
            <a:solidFill>
              <a:srgbClr val="00B0F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97</c:v>
                </c:pt>
                <c:pt idx="1">
                  <c:v>117</c:v>
                </c:pt>
                <c:pt idx="2">
                  <c:v>123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067-4A71-8FA3-2D3ED01D8311}"/>
            </c:ext>
          </c:extLst>
        </c:ser>
        <c:axId val="79059200"/>
        <c:axId val="79093760"/>
      </c:barChart>
      <c:catAx>
        <c:axId val="790592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79093760"/>
        <c:crosses val="autoZero"/>
        <c:auto val="1"/>
        <c:lblAlgn val="ctr"/>
        <c:lblOffset val="100"/>
      </c:catAx>
      <c:valAx>
        <c:axId val="79093760"/>
        <c:scaling>
          <c:orientation val="minMax"/>
        </c:scaling>
        <c:delete val="1"/>
        <c:axPos val="l"/>
        <c:numFmt formatCode="General" sourceLinked="1"/>
        <c:tickLblPos val="none"/>
        <c:crossAx val="790592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4.3695376478675545E-2"/>
          <c:y val="3.1616981430936032E-2"/>
          <c:w val="0.84101643703083384"/>
          <c:h val="0.84765220573568145"/>
        </c:manualLayout>
      </c:layout>
      <c:barChart>
        <c:barDir val="col"/>
        <c:grouping val="clustered"/>
        <c:ser>
          <c:idx val="0"/>
          <c:order val="0"/>
          <c:tx>
            <c:strRef>
              <c:f>Лист2!$B$1</c:f>
              <c:strCache>
                <c:ptCount val="1"/>
                <c:pt idx="0">
                  <c:v>2023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 baseline="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Лист2!$A$2:$A$3</c:f>
              <c:strCache>
                <c:ptCount val="2"/>
                <c:pt idx="0">
                  <c:v>Врачи </c:v>
                </c:pt>
                <c:pt idx="1">
                  <c:v>СМП </c:v>
                </c:pt>
              </c:strCache>
            </c:strRef>
          </c:cat>
          <c:val>
            <c:numRef>
              <c:f>Лист2!$B$2:$B$3</c:f>
              <c:numCache>
                <c:formatCode>General</c:formatCode>
                <c:ptCount val="2"/>
                <c:pt idx="0">
                  <c:v>71</c:v>
                </c:pt>
                <c:pt idx="1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19-42D9-9A71-16D64DAFDCC9}"/>
            </c:ext>
          </c:extLst>
        </c:ser>
        <c:ser>
          <c:idx val="1"/>
          <c:order val="1"/>
          <c:tx>
            <c:strRef>
              <c:f>Лист2!$C$1</c:f>
              <c:strCache>
                <c:ptCount val="1"/>
                <c:pt idx="0">
                  <c:v>2024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baseline="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Лист2!$A$2:$A$3</c:f>
              <c:strCache>
                <c:ptCount val="2"/>
                <c:pt idx="0">
                  <c:v>Врачи </c:v>
                </c:pt>
                <c:pt idx="1">
                  <c:v>СМП </c:v>
                </c:pt>
              </c:strCache>
            </c:strRef>
          </c:cat>
          <c:val>
            <c:numRef>
              <c:f>Лист2!$C$2:$C$3</c:f>
              <c:numCache>
                <c:formatCode>General</c:formatCode>
                <c:ptCount val="2"/>
                <c:pt idx="0">
                  <c:v>73</c:v>
                </c:pt>
                <c:pt idx="1">
                  <c:v>60.2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119-42D9-9A71-16D64DAFDCC9}"/>
            </c:ext>
          </c:extLst>
        </c:ser>
        <c:axId val="124737792"/>
        <c:axId val="124760064"/>
      </c:barChart>
      <c:catAx>
        <c:axId val="12473779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 b="1" i="0" baseline="0"/>
            </a:pPr>
            <a:endParaRPr lang="ru-RU"/>
          </a:p>
        </c:txPr>
        <c:crossAx val="124760064"/>
        <c:crosses val="autoZero"/>
        <c:auto val="1"/>
        <c:lblAlgn val="ctr"/>
        <c:lblOffset val="100"/>
      </c:catAx>
      <c:valAx>
        <c:axId val="124760064"/>
        <c:scaling>
          <c:orientation val="minMax"/>
        </c:scaling>
        <c:delete val="1"/>
        <c:axPos val="l"/>
        <c:numFmt formatCode="General" sourceLinked="1"/>
        <c:tickLblPos val="none"/>
        <c:crossAx val="12473779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</c:chart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pieChart>
        <c:varyColors val="1"/>
        <c:ser>
          <c:idx val="0"/>
          <c:order val="0"/>
          <c:dLbls>
            <c:spPr>
              <a:solidFill>
                <a:srgbClr val="FFFFFF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Лист2!$A$27:$A$29</c:f>
              <c:strCache>
                <c:ptCount val="3"/>
                <c:pt idx="0">
                  <c:v>высшая </c:v>
                </c:pt>
                <c:pt idx="1">
                  <c:v>первая </c:v>
                </c:pt>
                <c:pt idx="2">
                  <c:v>вторая </c:v>
                </c:pt>
              </c:strCache>
            </c:strRef>
          </c:cat>
          <c:val>
            <c:numRef>
              <c:f>Лист2!$B$27:$B$29</c:f>
              <c:numCache>
                <c:formatCode>General</c:formatCode>
                <c:ptCount val="3"/>
                <c:pt idx="0">
                  <c:v>99</c:v>
                </c:pt>
                <c:pt idx="1">
                  <c:v>21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77-4B8D-9965-72070CE37B52}"/>
            </c:ext>
          </c:extLst>
        </c:ser>
        <c:ser>
          <c:idx val="1"/>
          <c:order val="1"/>
          <c:cat>
            <c:strRef>
              <c:f>Лист2!$A$27:$A$29</c:f>
              <c:strCache>
                <c:ptCount val="3"/>
                <c:pt idx="0">
                  <c:v>высшая </c:v>
                </c:pt>
                <c:pt idx="1">
                  <c:v>первая </c:v>
                </c:pt>
                <c:pt idx="2">
                  <c:v>вторая </c:v>
                </c:pt>
              </c:strCache>
            </c:strRef>
          </c:cat>
          <c:val>
            <c:numRef>
              <c:f>Лист2!$C$27:$C$29</c:f>
              <c:numCache>
                <c:formatCode>General</c:formatCode>
                <c:ptCount val="3"/>
                <c:pt idx="0">
                  <c:v>110</c:v>
                </c:pt>
                <c:pt idx="1">
                  <c:v>15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477-4B8D-9965-72070CE37B52}"/>
            </c:ext>
          </c:extLst>
        </c:ser>
        <c:firstSliceAng val="0"/>
      </c:pieChart>
    </c:plotArea>
    <c:legend>
      <c:legendPos val="r"/>
      <c:layout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zero"/>
  </c:chart>
  <c:spPr>
    <a:noFill/>
    <a:ln>
      <a:noFill/>
    </a:ln>
  </c:sp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spPr>
              <a:solidFill>
                <a:schemeClr val="bg1"/>
              </a:solidFill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Москва</c:v>
                </c:pt>
                <c:pt idx="1">
                  <c:v>Екатеринбург</c:v>
                </c:pt>
                <c:pt idx="2">
                  <c:v>Казань</c:v>
                </c:pt>
                <c:pt idx="3">
                  <c:v>Красноярск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C63-41F6-B223-FF0D9ADAC333}"/>
            </c:ext>
          </c:extLst>
        </c:ser>
        <c:firstSliceAng val="0"/>
      </c:pie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pieChart>
        <c:varyColors val="1"/>
        <c:ser>
          <c:idx val="0"/>
          <c:order val="0"/>
          <c:dLbls>
            <c:spPr>
              <a:solidFill>
                <a:srgbClr val="FFFFFF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'[Диаграмма 3 в Microsoft Office PowerPoint]Лист1'!$A$2:$A$3</c:f>
              <c:strCache>
                <c:ptCount val="2"/>
                <c:pt idx="0">
                  <c:v>Средства от приносящей доход деятельности</c:v>
                </c:pt>
                <c:pt idx="1">
                  <c:v>Краевой бюджет</c:v>
                </c:pt>
              </c:strCache>
            </c:strRef>
          </c:cat>
          <c:val>
            <c:numRef>
              <c:f>'[Диаграмма 3 в Microsoft Office PowerPoint]Лист1'!$B$2:$B$3</c:f>
              <c:numCache>
                <c:formatCode>General</c:formatCode>
                <c:ptCount val="2"/>
                <c:pt idx="0">
                  <c:v>3406.69</c:v>
                </c:pt>
                <c:pt idx="1">
                  <c:v>24116.53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28A-410C-A8CD-879F39607B17}"/>
            </c:ext>
          </c:extLst>
        </c:ser>
        <c:firstSliceAng val="0"/>
      </c:pieChart>
    </c:plotArea>
    <c:legend>
      <c:legendPos val="r"/>
      <c:layout/>
      <c:txPr>
        <a:bodyPr/>
        <a:lstStyle/>
        <a:p>
          <a:pPr>
            <a:defRPr sz="1100" b="1"/>
          </a:pPr>
          <a:endParaRPr lang="ru-RU"/>
        </a:p>
      </c:txPr>
    </c:legend>
    <c:plotVisOnly val="1"/>
    <c:dispBlanksAs val="zero"/>
  </c:chart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pieChart>
        <c:varyColors val="1"/>
        <c:ser>
          <c:idx val="0"/>
          <c:order val="0"/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Лист1!$H$9:$K$9</c:f>
              <c:strCache>
                <c:ptCount val="4"/>
                <c:pt idx="0">
                  <c:v>2</c:v>
                </c:pt>
                <c:pt idx="1">
                  <c:v>3.1</c:v>
                </c:pt>
                <c:pt idx="2">
                  <c:v>3.2.</c:v>
                </c:pt>
                <c:pt idx="3">
                  <c:v>3.3</c:v>
                </c:pt>
              </c:strCache>
            </c:strRef>
          </c:cat>
          <c:val>
            <c:numRef>
              <c:f>Лист1!$H$10:$K$10</c:f>
              <c:numCache>
                <c:formatCode>General</c:formatCode>
                <c:ptCount val="4"/>
                <c:pt idx="0">
                  <c:v>137</c:v>
                </c:pt>
                <c:pt idx="1">
                  <c:v>42</c:v>
                </c:pt>
                <c:pt idx="2">
                  <c:v>611</c:v>
                </c:pt>
                <c:pt idx="3">
                  <c:v>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642-4210-8A5C-DE66FAA32295}"/>
            </c:ext>
          </c:extLst>
        </c:ser>
        <c:firstSliceAng val="0"/>
      </c:pieChart>
    </c:plotArea>
    <c:legend>
      <c:legendPos val="l"/>
      <c:layout/>
      <c:txPr>
        <a:bodyPr/>
        <a:lstStyle/>
        <a:p>
          <a:pPr>
            <a:defRPr sz="1400" b="1" baseline="0"/>
          </a:pPr>
          <a:endParaRPr lang="ru-RU"/>
        </a:p>
      </c:txPr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3.4578318021201412E-2"/>
          <c:y val="7.5971174821437823E-2"/>
          <c:w val="0.9423317895287826"/>
          <c:h val="0.6681643533821649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КТ</c:v>
                </c:pt>
              </c:strCache>
            </c:strRef>
          </c:tx>
          <c:spPr>
            <a:solidFill>
              <a:srgbClr val="0070C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</c:v>
                </c:pt>
                <c:pt idx="1">
                  <c:v>30</c:v>
                </c:pt>
                <c:pt idx="2">
                  <c:v>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FF8-4CA6-A6C6-2106F5D6CCC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МРТ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</c:v>
                </c:pt>
                <c:pt idx="1">
                  <c:v>22</c:v>
                </c:pt>
                <c:pt idx="2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FF8-4CA6-A6C6-2106F5D6CCC7}"/>
            </c:ext>
          </c:extLst>
        </c:ser>
        <c:axId val="79217792"/>
        <c:axId val="79219328"/>
      </c:barChart>
      <c:catAx>
        <c:axId val="792177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79219328"/>
        <c:crosses val="autoZero"/>
        <c:auto val="1"/>
        <c:lblAlgn val="ctr"/>
        <c:lblOffset val="100"/>
      </c:catAx>
      <c:valAx>
        <c:axId val="79219328"/>
        <c:scaling>
          <c:orientation val="minMax"/>
        </c:scaling>
        <c:delete val="1"/>
        <c:axPos val="l"/>
        <c:numFmt formatCode="General" sourceLinked="1"/>
        <c:tickLblPos val="none"/>
        <c:crossAx val="792177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7592685327066633"/>
          <c:y val="0.8563200458403275"/>
          <c:w val="0.24814607275962344"/>
          <c:h val="0.14367995415967219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marL="0" indent="0">
              <a:defRPr lang="ru-RU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Динамика объемов УЗ-исследований, тыс.</a:t>
            </a:r>
          </a:p>
        </c:rich>
      </c:tx>
      <c:layout>
        <c:manualLayout>
          <c:xMode val="edge"/>
          <c:yMode val="edge"/>
          <c:x val="0.11656597948502501"/>
          <c:y val="9.7948823428531447E-3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УЗ-исследования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dLbls>
            <c:dLbl>
              <c:idx val="0"/>
              <c:layout>
                <c:manualLayout>
                  <c:x val="0"/>
                  <c:y val="9.1042087251515164E-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B0-4C57-8D5A-4664A8C59A5F}"/>
                </c:ext>
              </c:extLst>
            </c:dLbl>
            <c:dLbl>
              <c:idx val="1"/>
              <c:layout>
                <c:manualLayout>
                  <c:x val="0"/>
                  <c:y val="9.8045324732402891E-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B0-4C57-8D5A-4664A8C59A5F}"/>
                </c:ext>
              </c:extLst>
            </c:dLbl>
            <c:dLbl>
              <c:idx val="2"/>
              <c:layout>
                <c:manualLayout>
                  <c:x val="4.6400745334806114E-3"/>
                  <c:y val="0.10504856221328766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B0-4C57-8D5A-4664A8C59A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74</c:v>
                </c:pt>
                <c:pt idx="1">
                  <c:v>82</c:v>
                </c:pt>
                <c:pt idx="2">
                  <c:v>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CB0-4C57-8D5A-4664A8C59A5F}"/>
            </c:ext>
          </c:extLst>
        </c:ser>
        <c:axId val="79139968"/>
        <c:axId val="79141504"/>
      </c:barChart>
      <c:catAx>
        <c:axId val="791399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79141504"/>
        <c:crosses val="autoZero"/>
        <c:auto val="1"/>
        <c:lblAlgn val="ctr"/>
        <c:lblOffset val="100"/>
      </c:catAx>
      <c:valAx>
        <c:axId val="79141504"/>
        <c:scaling>
          <c:orientation val="minMax"/>
        </c:scaling>
        <c:delete val="1"/>
        <c:axPos val="l"/>
        <c:numFmt formatCode="General" sourceLinked="1"/>
        <c:tickLblPos val="none"/>
        <c:crossAx val="7913996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Фукцион. иссл-я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-4.1666666666666874E-3"/>
                  <c:y val="9.691080898905060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C1-48C7-9F97-9C8E0AD31E4D}"/>
                </c:ext>
              </c:extLst>
            </c:dLbl>
            <c:dLbl>
              <c:idx val="1"/>
              <c:layout>
                <c:manualLayout>
                  <c:x val="-8.3333333333333367E-3"/>
                  <c:y val="0.1130626104872252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C1-48C7-9F97-9C8E0AD31E4D}"/>
                </c:ext>
              </c:extLst>
            </c:dLbl>
            <c:dLbl>
              <c:idx val="2"/>
              <c:layout>
                <c:manualLayout>
                  <c:x val="0"/>
                  <c:y val="9.287285861450610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FC1-48C7-9F97-9C8E0AD31E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108</c:v>
                </c:pt>
                <c:pt idx="1">
                  <c:v>139</c:v>
                </c:pt>
                <c:pt idx="2">
                  <c:v>148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FC1-48C7-9F97-9C8E0AD31E4D}"/>
            </c:ext>
          </c:extLst>
        </c:ser>
        <c:axId val="79249408"/>
        <c:axId val="79250944"/>
      </c:barChart>
      <c:catAx>
        <c:axId val="792494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79250944"/>
        <c:crosses val="autoZero"/>
        <c:auto val="1"/>
        <c:lblAlgn val="ctr"/>
        <c:lblOffset val="100"/>
      </c:catAx>
      <c:valAx>
        <c:axId val="79250944"/>
        <c:scaling>
          <c:orientation val="minMax"/>
        </c:scaling>
        <c:delete val="1"/>
        <c:axPos val="l"/>
        <c:numFmt formatCode="General" sourceLinked="1"/>
        <c:tickLblPos val="none"/>
        <c:crossAx val="792494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8627457602618694E-2"/>
          <c:y val="6.8930074306755809E-2"/>
          <c:w val="0.90563724579639937"/>
          <c:h val="0.682855509741630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Эндоскопические иссл-я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dLbls>
            <c:dLbl>
              <c:idx val="0"/>
              <c:layout>
                <c:manualLayout>
                  <c:x val="1.9658680027001435E-17"/>
                  <c:y val="0.12924388932516809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71-41AB-8E61-21F527509835}"/>
                </c:ext>
              </c:extLst>
            </c:dLbl>
            <c:dLbl>
              <c:idx val="1"/>
              <c:layout>
                <c:manualLayout>
                  <c:x val="1.2867648300490996E-2"/>
                  <c:y val="0.11631950039265038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71-41AB-8E61-21F527509835}"/>
                </c:ext>
              </c:extLst>
            </c:dLbl>
            <c:dLbl>
              <c:idx val="2"/>
              <c:layout>
                <c:manualLayout>
                  <c:x val="8.5784322003274426E-3"/>
                  <c:y val="0.13355201896933938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71-41AB-8E61-21F5275098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</c:v>
                </c:pt>
                <c:pt idx="1">
                  <c:v>36</c:v>
                </c:pt>
                <c:pt idx="2">
                  <c:v>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771-41AB-8E61-21F527509835}"/>
            </c:ext>
          </c:extLst>
        </c:ser>
        <c:axId val="79409152"/>
        <c:axId val="79410688"/>
      </c:barChart>
      <c:catAx>
        <c:axId val="794091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79410688"/>
        <c:crosses val="autoZero"/>
        <c:auto val="1"/>
        <c:lblAlgn val="ctr"/>
        <c:lblOffset val="100"/>
      </c:catAx>
      <c:valAx>
        <c:axId val="79410688"/>
        <c:scaling>
          <c:orientation val="minMax"/>
        </c:scaling>
        <c:delete val="1"/>
        <c:axPos val="l"/>
        <c:numFmt formatCode="General" sourceLinked="1"/>
        <c:tickLblPos val="none"/>
        <c:crossAx val="794091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2.6303424948547063E-2"/>
          <c:y val="6.8627460329418161E-2"/>
          <c:w val="0.9173320930188521"/>
          <c:h val="0.70282148182548465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Лаборат. иссл-я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0.1475903672797634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489-4651-871B-0099EBC5409E}"/>
                </c:ext>
              </c:extLst>
            </c:dLbl>
            <c:dLbl>
              <c:idx val="1"/>
              <c:layout>
                <c:manualLayout>
                  <c:x val="-3.7576321355067242E-3"/>
                  <c:y val="-0.1511044236435673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489-4651-871B-0099EBC5409E}"/>
                </c:ext>
              </c:extLst>
            </c:dLbl>
            <c:dLbl>
              <c:idx val="2"/>
              <c:layout>
                <c:manualLayout>
                  <c:x val="0"/>
                  <c:y val="-0.122991972733137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489-4651-871B-0099EBC540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1657</c:v>
                </c:pt>
                <c:pt idx="1">
                  <c:v>1476</c:v>
                </c:pt>
                <c:pt idx="2">
                  <c:v>1778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489-4651-871B-0099EBC5409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3.7576321355067411E-3"/>
                  <c:y val="5.5203941803659536E-3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489-4651-871B-0099EBC5409E}"/>
                </c:ext>
              </c:extLst>
            </c:dLbl>
            <c:dLbl>
              <c:idx val="1"/>
              <c:layout>
                <c:manualLayout>
                  <c:x val="-1.5030528542026907E-2"/>
                  <c:y val="-5.622490182086228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489-4651-871B-0099EBC5409E}"/>
                </c:ext>
              </c:extLst>
            </c:dLbl>
            <c:dLbl>
              <c:idx val="2"/>
              <c:layout>
                <c:manualLayout>
                  <c:x val="-1.8788160677533621E-2"/>
                  <c:y val="-4.568273272945058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489-4651-871B-0099EBC540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489-4651-871B-0099EBC5409E}"/>
            </c:ext>
          </c:extLst>
        </c:ser>
        <c:overlap val="100"/>
        <c:axId val="79439744"/>
        <c:axId val="79441280"/>
      </c:barChart>
      <c:catAx>
        <c:axId val="794397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79441280"/>
        <c:crosses val="autoZero"/>
        <c:auto val="1"/>
        <c:lblAlgn val="ctr"/>
        <c:lblOffset val="100"/>
      </c:catAx>
      <c:valAx>
        <c:axId val="79441280"/>
        <c:scaling>
          <c:orientation val="minMax"/>
        </c:scaling>
        <c:delete val="1"/>
        <c:axPos val="l"/>
        <c:numFmt formatCode="#,##0" sourceLinked="1"/>
        <c:tickLblPos val="none"/>
        <c:crossAx val="794397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3792119966646896"/>
          <c:y val="0.14855114449768644"/>
          <c:w val="0.8478944620179466"/>
          <c:h val="0.5829449714856188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посещ.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61</c:v>
                </c:pt>
                <c:pt idx="1">
                  <c:v>74</c:v>
                </c:pt>
                <c:pt idx="2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E2B-45AD-BAF7-A69A48B097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т.ч. сельск. жит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E2B-45AD-BAF7-A69A48B0971C}"/>
            </c:ext>
          </c:extLst>
        </c:ser>
        <c:axId val="79361536"/>
        <c:axId val="79363072"/>
      </c:barChart>
      <c:catAx>
        <c:axId val="793615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79363072"/>
        <c:crosses val="autoZero"/>
        <c:auto val="1"/>
        <c:lblAlgn val="ctr"/>
        <c:lblOffset val="100"/>
      </c:catAx>
      <c:valAx>
        <c:axId val="79363072"/>
        <c:scaling>
          <c:orientation val="minMax"/>
        </c:scaling>
        <c:delete val="1"/>
        <c:axPos val="l"/>
        <c:numFmt formatCode="General" sourceLinked="1"/>
        <c:tickLblPos val="none"/>
        <c:crossAx val="7936153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3685754710184275E-2"/>
          <c:y val="4.5117817008173813E-2"/>
          <c:w val="0.90157584331606977"/>
          <c:h val="0.62721980991899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лучевых исследований</c:v>
                </c:pt>
              </c:strCache>
            </c:strRef>
          </c:tx>
          <c:spPr>
            <a:solidFill>
              <a:srgbClr val="00B0F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</c:v>
                </c:pt>
                <c:pt idx="1">
                  <c:v>21</c:v>
                </c:pt>
                <c:pt idx="2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BA3-4675-B449-33943B03C394}"/>
            </c:ext>
          </c:extLst>
        </c:ser>
        <c:axId val="79620736"/>
        <c:axId val="79630720"/>
      </c:barChart>
      <c:catAx>
        <c:axId val="796207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79630720"/>
        <c:crosses val="autoZero"/>
        <c:auto val="1"/>
        <c:lblAlgn val="ctr"/>
        <c:lblOffset val="100"/>
      </c:catAx>
      <c:valAx>
        <c:axId val="79630720"/>
        <c:scaling>
          <c:orientation val="minMax"/>
        </c:scaling>
        <c:delete val="1"/>
        <c:axPos val="l"/>
        <c:numFmt formatCode="General" sourceLinked="1"/>
        <c:tickLblPos val="none"/>
        <c:crossAx val="796207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0.841</cdr:x>
      <cdr:y>0</cdr:y>
    </cdr:from>
    <cdr:to>
      <cdr:x>1</cdr:x>
      <cdr:y>0.13333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07565" y="-33330"/>
          <a:ext cx="588286" cy="3002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/>
            <a:t>+</a:t>
          </a:r>
          <a:r>
            <a:rPr lang="en-US" b="1" dirty="0"/>
            <a:t> </a:t>
          </a:r>
          <a:r>
            <a:rPr lang="ru-RU" sz="1200" b="1" dirty="0"/>
            <a:t>5,1</a:t>
          </a:r>
          <a:r>
            <a:rPr lang="ru-RU" sz="1100" b="1" dirty="0"/>
            <a:t>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0.01543</cdr:x>
      <cdr:y>0</cdr:y>
    </cdr:from>
    <cdr:to>
      <cdr:x>0.98457</cdr:x>
      <cdr:y>0.17815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238" y="0"/>
          <a:ext cx="4285397" cy="4467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0.17815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0"/>
          <a:ext cx="4421875" cy="4467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0.09259</cdr:x>
      <cdr:y>4.11641E-7</cdr:y>
    </cdr:from>
    <cdr:to>
      <cdr:x>0.97222</cdr:x>
      <cdr:y>0.1236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09433" y="1"/>
          <a:ext cx="3889612" cy="300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kern="1200" dirty="0">
              <a:solidFill>
                <a:schemeClr val="tx1"/>
              </a:solidFill>
            </a:rPr>
            <a:t>Динамика объемов КТ и МРТ, тыс.</a:t>
          </a:r>
        </a:p>
      </cdr:txBody>
    </cdr:sp>
  </cdr:relSizeAnchor>
  <cdr:relSizeAnchor xmlns:cdr="http://schemas.openxmlformats.org/drawingml/2006/chartDrawing">
    <cdr:from>
      <cdr:x>0.84036</cdr:x>
      <cdr:y>0.18315</cdr:y>
    </cdr:from>
    <cdr:to>
      <cdr:x>1</cdr:x>
      <cdr:y>0.3573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807719" y="444925"/>
          <a:ext cx="723338" cy="423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- 13,6%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0.66591</cdr:x>
      <cdr:y>0.26412</cdr:y>
    </cdr:from>
    <cdr:to>
      <cdr:x>1</cdr:x>
      <cdr:y>0.51624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08425" y="95794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0.73352</cdr:x>
      <cdr:y>0.19389</cdr:y>
    </cdr:from>
    <cdr:to>
      <cdr:x>0.88068</cdr:x>
      <cdr:y>0.31395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007673" y="703201"/>
          <a:ext cx="402781" cy="4354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+ 4,8</a:t>
          </a:r>
          <a:r>
            <a:rPr lang="en-US" sz="1200" b="1" dirty="0"/>
            <a:t>%</a:t>
          </a:r>
          <a:endParaRPr lang="ru-RU" sz="12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0.841</cdr:x>
      <cdr:y>0.06061</cdr:y>
    </cdr:from>
    <cdr:to>
      <cdr:x>1</cdr:x>
      <cdr:y>0.19394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43186" y="136487"/>
          <a:ext cx="518629" cy="3002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/>
            <a:t>- </a:t>
          </a:r>
          <a:r>
            <a:rPr lang="ru-RU" b="1" dirty="0"/>
            <a:t>9</a:t>
          </a:r>
          <a:r>
            <a:rPr lang="ru-RU" sz="1200" b="1" dirty="0"/>
            <a:t>,5</a:t>
          </a:r>
          <a:r>
            <a:rPr lang="ru-RU" sz="1100" b="1" dirty="0"/>
            <a:t>%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0.01543</cdr:x>
      <cdr:y>0</cdr:y>
    </cdr:from>
    <cdr:to>
      <cdr:x>0.98457</cdr:x>
      <cdr:y>0.17815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238" y="0"/>
          <a:ext cx="4285397" cy="4467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0.17815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0"/>
          <a:ext cx="4421875" cy="4467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0.84036</cdr:x>
      <cdr:y>0.21879</cdr:y>
    </cdr:from>
    <cdr:to>
      <cdr:x>1</cdr:x>
      <cdr:y>0.43258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807719" y="483025"/>
          <a:ext cx="723338" cy="471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     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0.66591</cdr:x>
      <cdr:y>0.26412</cdr:y>
    </cdr:from>
    <cdr:to>
      <cdr:x>1</cdr:x>
      <cdr:y>0.51624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08425" y="95794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0.63928</cdr:x>
      <cdr:y>0.43067</cdr:y>
    </cdr:from>
    <cdr:to>
      <cdr:x>0.87114</cdr:x>
      <cdr:y>0.58318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49721" y="1561982"/>
          <a:ext cx="634607" cy="5531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/>
            <a:t>- </a:t>
          </a:r>
          <a:r>
            <a:rPr lang="ru-RU" sz="1200" b="1" dirty="0"/>
            <a:t>11,9</a:t>
          </a:r>
          <a:r>
            <a:rPr lang="en-US" sz="1200" b="1" dirty="0"/>
            <a:t>%</a:t>
          </a:r>
          <a:endParaRPr lang="ru-RU" sz="1200" b="1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0.83235</cdr:x>
      <cdr:y>0.68577</cdr:y>
    </cdr:from>
    <cdr:to>
      <cdr:x>0.93654</cdr:x>
      <cdr:y>0.74642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991750" y="3840332"/>
          <a:ext cx="875211" cy="339634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2">
              <a:lumMod val="7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accent2">
                  <a:lumMod val="75000"/>
                </a:schemeClr>
              </a:solidFill>
            </a:rPr>
            <a:t>-7,5%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844697D3-4C4C-478E-BD60-8A1026CC82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1B95686-DBCE-47FD-9F80-E0CBAC034F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FA24F-BA3E-459F-AA6E-273800045D1A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E296BB-8B4C-4B59-8633-7BF8C58458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8D6CA29-8DC7-4923-9A90-8F36212EF9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5C6C4-4884-4D9F-ABF0-900FCB0980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3676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F20AA-7B9A-4DE4-B23A-2A94A414DDD6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98475" y="1241425"/>
            <a:ext cx="58007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EDABB-FA1A-476A-8949-35143F7A6B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7689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53702" rtl="0" eaLnBrk="1" latinLnBrk="0" hangingPunct="1">
      <a:defRPr sz="1252" kern="1200">
        <a:solidFill>
          <a:schemeClr val="tx1"/>
        </a:solidFill>
        <a:latin typeface="+mn-lt"/>
        <a:ea typeface="+mn-ea"/>
        <a:cs typeface="+mn-cs"/>
      </a:defRPr>
    </a:lvl1pPr>
    <a:lvl2pPr marL="476850" algn="l" defTabSz="953702" rtl="0" eaLnBrk="1" latinLnBrk="0" hangingPunct="1">
      <a:defRPr sz="1252" kern="1200">
        <a:solidFill>
          <a:schemeClr val="tx1"/>
        </a:solidFill>
        <a:latin typeface="+mn-lt"/>
        <a:ea typeface="+mn-ea"/>
        <a:cs typeface="+mn-cs"/>
      </a:defRPr>
    </a:lvl2pPr>
    <a:lvl3pPr marL="953702" algn="l" defTabSz="953702" rtl="0" eaLnBrk="1" latinLnBrk="0" hangingPunct="1">
      <a:defRPr sz="1252" kern="1200">
        <a:solidFill>
          <a:schemeClr val="tx1"/>
        </a:solidFill>
        <a:latin typeface="+mn-lt"/>
        <a:ea typeface="+mn-ea"/>
        <a:cs typeface="+mn-cs"/>
      </a:defRPr>
    </a:lvl3pPr>
    <a:lvl4pPr marL="1430551" algn="l" defTabSz="953702" rtl="0" eaLnBrk="1" latinLnBrk="0" hangingPunct="1">
      <a:defRPr sz="1252" kern="1200">
        <a:solidFill>
          <a:schemeClr val="tx1"/>
        </a:solidFill>
        <a:latin typeface="+mn-lt"/>
        <a:ea typeface="+mn-ea"/>
        <a:cs typeface="+mn-cs"/>
      </a:defRPr>
    </a:lvl4pPr>
    <a:lvl5pPr marL="1907401" algn="l" defTabSz="953702" rtl="0" eaLnBrk="1" latinLnBrk="0" hangingPunct="1">
      <a:defRPr sz="1252" kern="1200">
        <a:solidFill>
          <a:schemeClr val="tx1"/>
        </a:solidFill>
        <a:latin typeface="+mn-lt"/>
        <a:ea typeface="+mn-ea"/>
        <a:cs typeface="+mn-cs"/>
      </a:defRPr>
    </a:lvl5pPr>
    <a:lvl6pPr marL="2384253" algn="l" defTabSz="953702" rtl="0" eaLnBrk="1" latinLnBrk="0" hangingPunct="1">
      <a:defRPr sz="1252" kern="1200">
        <a:solidFill>
          <a:schemeClr val="tx1"/>
        </a:solidFill>
        <a:latin typeface="+mn-lt"/>
        <a:ea typeface="+mn-ea"/>
        <a:cs typeface="+mn-cs"/>
      </a:defRPr>
    </a:lvl6pPr>
    <a:lvl7pPr marL="2861103" algn="l" defTabSz="953702" rtl="0" eaLnBrk="1" latinLnBrk="0" hangingPunct="1">
      <a:defRPr sz="1252" kern="1200">
        <a:solidFill>
          <a:schemeClr val="tx1"/>
        </a:solidFill>
        <a:latin typeface="+mn-lt"/>
        <a:ea typeface="+mn-ea"/>
        <a:cs typeface="+mn-cs"/>
      </a:defRPr>
    </a:lvl7pPr>
    <a:lvl8pPr marL="3337952" algn="l" defTabSz="953702" rtl="0" eaLnBrk="1" latinLnBrk="0" hangingPunct="1">
      <a:defRPr sz="1252" kern="1200">
        <a:solidFill>
          <a:schemeClr val="tx1"/>
        </a:solidFill>
        <a:latin typeface="+mn-lt"/>
        <a:ea typeface="+mn-ea"/>
        <a:cs typeface="+mn-cs"/>
      </a:defRPr>
    </a:lvl8pPr>
    <a:lvl9pPr marL="3814803" algn="l" defTabSz="953702" rtl="0" eaLnBrk="1" latinLnBrk="0" hangingPunct="1">
      <a:defRPr sz="125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EDABB-FA1A-476A-8949-35143F7A6BA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3705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EDABB-FA1A-476A-8949-35143F7A6BA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8738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288" y="327025"/>
            <a:ext cx="3594100" cy="20748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2731008"/>
            <a:ext cx="5438140" cy="5954800"/>
          </a:xfrm>
        </p:spPr>
        <p:txBody>
          <a:bodyPr>
            <a:normAutofit/>
          </a:bodyPr>
          <a:lstStyle/>
          <a:p>
            <a:r>
              <a:rPr lang="ru-RU" dirty="0"/>
              <a:t>Работа в диагностическом центре всегда отличалась престижностью.  Уровень укомплектованности Центра  и в настоящее время существенно превышает аналогичный показатель по краю.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EDABB-FA1A-476A-8949-35143F7A6BA5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Создание единого организма для координации производственной, научной и других видов деятельности;</a:t>
            </a:r>
          </a:p>
          <a:p>
            <a:r>
              <a:rPr lang="ru-RU" dirty="0"/>
              <a:t>решение совместных экономических и социальных проблем.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EDABB-FA1A-476A-8949-35143F7A6BA5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NUL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NUL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NUL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NUL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NUL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NUL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NUL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NUL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NUL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NUL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NUL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NUL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NUL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7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03802595-DB74-7569-27A5-5D25E10EDC31}"/>
              </a:ext>
            </a:extLst>
          </p:cNvPr>
          <p:cNvSpPr/>
          <p:nvPr userDrawn="1"/>
        </p:nvSpPr>
        <p:spPr>
          <a:xfrm>
            <a:off x="-1879600" y="-631825"/>
            <a:ext cx="8534400" cy="8534400"/>
          </a:xfrm>
          <a:prstGeom prst="ellipse">
            <a:avLst/>
          </a:prstGeom>
          <a:solidFill>
            <a:srgbClr val="31A9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3779FC22-655B-C0E9-A1E6-584ED49BCBB9}"/>
              </a:ext>
            </a:extLst>
          </p:cNvPr>
          <p:cNvSpPr/>
          <p:nvPr userDrawn="1"/>
        </p:nvSpPr>
        <p:spPr>
          <a:xfrm>
            <a:off x="-2235200" y="-631825"/>
            <a:ext cx="8534400" cy="8534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BE57C07-8D88-3B54-3548-B02ACE0368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83" t="12312" r="16843" b="16339"/>
          <a:stretch/>
        </p:blipFill>
        <p:spPr>
          <a:xfrm>
            <a:off x="917635" y="2343823"/>
            <a:ext cx="3834010" cy="3166764"/>
          </a:xfrm>
          <a:prstGeom prst="rect">
            <a:avLst/>
          </a:prstGeom>
        </p:spPr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AC79C6A9-0EEE-70A1-50EA-FF0C0067E8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20560" y="761683"/>
            <a:ext cx="5039360" cy="2873692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latin typeface="+mj-lt"/>
              </a:defRPr>
            </a:lvl1pPr>
          </a:lstStyle>
          <a:p>
            <a:pPr lvl="0"/>
            <a:r>
              <a:rPr lang="ru-RU" dirty="0"/>
              <a:t>ТЕМА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xmlns="" id="{CE55FF02-9DB0-0AF5-9600-2079C0D57A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20560" y="4355857"/>
            <a:ext cx="5039360" cy="490463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xmlns="" id="{34D0D955-13C6-44C6-5099-46B580C40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20560" y="5103753"/>
            <a:ext cx="5039360" cy="49046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xmlns="" id="{324BE780-2F32-8D70-0449-2B001F118F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0560" y="6648073"/>
            <a:ext cx="5039360" cy="490463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latin typeface="+mj-lt"/>
              </a:defRPr>
            </a:lvl1pPr>
          </a:lstStyle>
          <a:p>
            <a:pPr lvl="0"/>
            <a:r>
              <a:rPr lang="ru-RU" dirty="0"/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xmlns="" val="938576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дачи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3D749BDC-55CE-17C5-6B6A-848CC9A9A152}"/>
              </a:ext>
            </a:extLst>
          </p:cNvPr>
          <p:cNvGrpSpPr/>
          <p:nvPr userDrawn="1"/>
        </p:nvGrpSpPr>
        <p:grpSpPr>
          <a:xfrm>
            <a:off x="99350" y="6514708"/>
            <a:ext cx="12440314" cy="663020"/>
            <a:chOff x="365238" y="5066997"/>
            <a:chExt cx="41343035" cy="2203421"/>
          </a:xfrm>
        </p:grpSpPr>
        <p:pic>
          <p:nvPicPr>
            <p:cNvPr id="27" name="Рисунок 2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A514E40-41BC-6254-C9EC-66EC1E3C81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8684724" y="5066997"/>
              <a:ext cx="3915265" cy="2203421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510A5EE6-E7F4-E862-2100-EFD143EA387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4524981" y="5066998"/>
              <a:ext cx="3915266" cy="2203420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3E31BFE3-A791-7595-725E-57DFFCA652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365238" y="5066998"/>
              <a:ext cx="3915266" cy="220342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5F7B80F6-7439-F4A8-FF0B-83E413F2023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12844467" y="5066997"/>
              <a:ext cx="3915267" cy="2203421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8303BFC-5AA2-8375-896B-D7C63AC1DDF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17004209" y="5066997"/>
              <a:ext cx="3915267" cy="2203421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DAE029F1-C9AD-2194-0D12-0849206D94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21163949" y="5066997"/>
              <a:ext cx="3915267" cy="2203421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248230CC-DC20-40BE-8CB0-09BFB4C478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25323689" y="5066997"/>
              <a:ext cx="3915267" cy="2203421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22DB4D02-9513-A92E-E6CA-ADD78673ABD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29483429" y="5066997"/>
              <a:ext cx="3915267" cy="220342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D3FAB2B0-E108-0509-2F41-08C5BF929B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33643171" y="5066997"/>
              <a:ext cx="3915266" cy="2203421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638CDFA-46A1-26D3-D90E-1C2A9A2F53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37793006" y="5066997"/>
              <a:ext cx="3915267" cy="2203421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56EE6453-2A4A-BA46-8E54-011E16A764FE}"/>
              </a:ext>
            </a:extLst>
          </p:cNvPr>
          <p:cNvGrpSpPr/>
          <p:nvPr userDrawn="1"/>
        </p:nvGrpSpPr>
        <p:grpSpPr>
          <a:xfrm>
            <a:off x="115620" y="5947152"/>
            <a:ext cx="12424043" cy="507776"/>
            <a:chOff x="77798" y="6588924"/>
            <a:chExt cx="15293384" cy="625048"/>
          </a:xfrm>
        </p:grpSpPr>
        <p:pic>
          <p:nvPicPr>
            <p:cNvPr id="38" name="Рисунок 3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358026DC-7C0D-E2A0-7B7B-C99EBEF19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1042" y="6593474"/>
              <a:ext cx="1094481" cy="615948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41F7726C-C70C-3998-9907-06F09E73D6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3627529" y="6593474"/>
              <a:ext cx="1094479" cy="615948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E20D6E3E-AC3B-DD9C-4000-8F10DB865F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7798" y="6593474"/>
              <a:ext cx="1094481" cy="615948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DBAD1927-E83B-607A-2377-AD76CD8A9D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2444286" y="6598024"/>
              <a:ext cx="1094484" cy="615948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5201F2AD-BAF8-BB2A-1F32-1E39AE7CDD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94012" y="6588924"/>
              <a:ext cx="1094481" cy="615948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45E260F0-BC86-3B30-2C39-BD091DED86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10768" y="6588924"/>
              <a:ext cx="1094481" cy="6159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F12D8B60-EB59-3DE7-4772-079AF322C4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7177256" y="6593473"/>
              <a:ext cx="1094484" cy="615948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B4AA405-121E-38EE-485C-2B9A910B7C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10726981" y="6598024"/>
              <a:ext cx="1094479" cy="615948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E125EB00-00DD-ACBC-CFAC-2903CAF91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60491" y="6588924"/>
              <a:ext cx="1094481" cy="615948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FBA5B9A-77C4-5D42-1B3A-824E66EFB8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43724" y="6593474"/>
              <a:ext cx="1094481" cy="615948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7538B5E4-18B1-D2B2-7A6D-886B8882E8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910189" y="6588924"/>
              <a:ext cx="1094481" cy="615950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9D5D864E-957E-5671-2683-F87AA001EA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13093446" y="6598022"/>
              <a:ext cx="1094479" cy="6159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271F93AB-5B1E-6227-AED6-601D8F2829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276701" y="6588924"/>
              <a:ext cx="1094481" cy="615950"/>
            </a:xfrm>
            <a:prstGeom prst="rect">
              <a:avLst/>
            </a:prstGeom>
          </p:spPr>
        </p:pic>
      </p:grpSp>
      <p:sp>
        <p:nvSpPr>
          <p:cNvPr id="51" name="Номер слайда 5">
            <a:extLst>
              <a:ext uri="{FF2B5EF4-FFF2-40B4-BE49-F238E27FC236}">
                <a16:creationId xmlns:a16="http://schemas.microsoft.com/office/drawing/2014/main" xmlns="" id="{FD4B0E6B-3609-99F7-FBF3-705546AB8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2" name="Текст 11">
            <a:extLst>
              <a:ext uri="{FF2B5EF4-FFF2-40B4-BE49-F238E27FC236}">
                <a16:creationId xmlns:a16="http://schemas.microsoft.com/office/drawing/2014/main" xmlns="" id="{6495406E-F0D4-5F68-A36C-C6EFCA5CB9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71" name="Текст 70">
            <a:extLst>
              <a:ext uri="{FF2B5EF4-FFF2-40B4-BE49-F238E27FC236}">
                <a16:creationId xmlns:a16="http://schemas.microsoft.com/office/drawing/2014/main" xmlns="" id="{BBC75D8D-F887-46A5-9AEC-537B5D239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9004" y="1364861"/>
            <a:ext cx="784218" cy="786456"/>
          </a:xfr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Autofit/>
          </a:bodyPr>
          <a:lstStyle>
            <a:lvl1pPr marL="0" indent="0" algn="ctr">
              <a:buNone/>
              <a:defRPr sz="13801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77" name="Текст 70">
            <a:extLst>
              <a:ext uri="{FF2B5EF4-FFF2-40B4-BE49-F238E27FC236}">
                <a16:creationId xmlns:a16="http://schemas.microsoft.com/office/drawing/2014/main" xmlns="" id="{C1C00B71-9E29-4E80-84BE-E8ECAB349D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59974" y="1364861"/>
            <a:ext cx="784218" cy="786456"/>
          </a:xfr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Autofit/>
          </a:bodyPr>
          <a:lstStyle>
            <a:lvl1pPr marL="0" indent="0" algn="ctr">
              <a:buNone/>
              <a:defRPr sz="13801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3</a:t>
            </a:r>
          </a:p>
        </p:txBody>
      </p:sp>
      <p:sp>
        <p:nvSpPr>
          <p:cNvPr id="80" name="Текст 70">
            <a:extLst>
              <a:ext uri="{FF2B5EF4-FFF2-40B4-BE49-F238E27FC236}">
                <a16:creationId xmlns:a16="http://schemas.microsoft.com/office/drawing/2014/main" xmlns="" id="{22B6F7C8-E47A-4F1F-B542-0B457DD1D4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5605" y="1364861"/>
            <a:ext cx="784218" cy="786456"/>
          </a:xfr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Autofit/>
          </a:bodyPr>
          <a:lstStyle>
            <a:lvl1pPr marL="0" indent="0" algn="ctr">
              <a:buNone/>
              <a:defRPr sz="13801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83" name="Текст 70">
            <a:extLst>
              <a:ext uri="{FF2B5EF4-FFF2-40B4-BE49-F238E27FC236}">
                <a16:creationId xmlns:a16="http://schemas.microsoft.com/office/drawing/2014/main" xmlns="" id="{5094A4E9-BC38-45D4-89AC-B80042D6A8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80920" y="4298662"/>
            <a:ext cx="784218" cy="786456"/>
          </a:xfr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Autofit/>
          </a:bodyPr>
          <a:lstStyle>
            <a:lvl1pPr marL="0" indent="0" algn="ctr">
              <a:buNone/>
              <a:defRPr sz="13801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4</a:t>
            </a:r>
          </a:p>
        </p:txBody>
      </p:sp>
      <p:sp>
        <p:nvSpPr>
          <p:cNvPr id="86" name="Текст 70">
            <a:extLst>
              <a:ext uri="{FF2B5EF4-FFF2-40B4-BE49-F238E27FC236}">
                <a16:creationId xmlns:a16="http://schemas.microsoft.com/office/drawing/2014/main" xmlns="" id="{5A1DB40F-DE79-41B5-BE6D-09A4F697B4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48764" y="4298649"/>
            <a:ext cx="784218" cy="786456"/>
          </a:xfr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Autofit/>
          </a:bodyPr>
          <a:lstStyle>
            <a:lvl1pPr marL="0" indent="0" algn="ctr">
              <a:buNone/>
              <a:defRPr sz="13801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5</a:t>
            </a:r>
          </a:p>
        </p:txBody>
      </p:sp>
      <p:sp>
        <p:nvSpPr>
          <p:cNvPr id="73" name="Текст 72">
            <a:extLst>
              <a:ext uri="{FF2B5EF4-FFF2-40B4-BE49-F238E27FC236}">
                <a16:creationId xmlns:a16="http://schemas.microsoft.com/office/drawing/2014/main" xmlns="" id="{747CCF94-5233-4C15-85C0-93E01EAF45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7068" y="1001248"/>
            <a:ext cx="2369053" cy="786443"/>
          </a:xfr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75" name="Текст 74">
            <a:extLst>
              <a:ext uri="{FF2B5EF4-FFF2-40B4-BE49-F238E27FC236}">
                <a16:creationId xmlns:a16="http://schemas.microsoft.com/office/drawing/2014/main" xmlns="" id="{04869597-2224-491A-B7F8-5AAEEECAA3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7066" y="1787701"/>
            <a:ext cx="2369107" cy="177738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180008" indent="-18000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6" name="Текст 72">
            <a:extLst>
              <a:ext uri="{FF2B5EF4-FFF2-40B4-BE49-F238E27FC236}">
                <a16:creationId xmlns:a16="http://schemas.microsoft.com/office/drawing/2014/main" xmlns="" id="{C6A8AB4A-A2CB-41B3-9598-0004CC0D92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68037" y="1001248"/>
            <a:ext cx="2369053" cy="786443"/>
          </a:xfr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78" name="Текст 74">
            <a:extLst>
              <a:ext uri="{FF2B5EF4-FFF2-40B4-BE49-F238E27FC236}">
                <a16:creationId xmlns:a16="http://schemas.microsoft.com/office/drawing/2014/main" xmlns="" id="{BAE9DF55-2D4D-4CD0-B2F9-8B9411C95E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68037" y="1787701"/>
            <a:ext cx="2369107" cy="177738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180008" indent="-18000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9" name="Текст 72">
            <a:extLst>
              <a:ext uri="{FF2B5EF4-FFF2-40B4-BE49-F238E27FC236}">
                <a16:creationId xmlns:a16="http://schemas.microsoft.com/office/drawing/2014/main" xmlns="" id="{3C9F6CA0-0036-4C93-95F1-EDE10B95DD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13667" y="1001248"/>
            <a:ext cx="2369053" cy="786443"/>
          </a:xfr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81" name="Текст 74">
            <a:extLst>
              <a:ext uri="{FF2B5EF4-FFF2-40B4-BE49-F238E27FC236}">
                <a16:creationId xmlns:a16="http://schemas.microsoft.com/office/drawing/2014/main" xmlns="" id="{2E91E205-2C74-44E4-8502-87C10E7949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13667" y="1787701"/>
            <a:ext cx="2369107" cy="177738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180008" indent="-18000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2" name="Текст 72">
            <a:extLst>
              <a:ext uri="{FF2B5EF4-FFF2-40B4-BE49-F238E27FC236}">
                <a16:creationId xmlns:a16="http://schemas.microsoft.com/office/drawing/2014/main" xmlns="" id="{F774C452-A305-48CC-8FCF-D8830B6C6B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88982" y="3935047"/>
            <a:ext cx="2369053" cy="786443"/>
          </a:xfr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84" name="Текст 74">
            <a:extLst>
              <a:ext uri="{FF2B5EF4-FFF2-40B4-BE49-F238E27FC236}">
                <a16:creationId xmlns:a16="http://schemas.microsoft.com/office/drawing/2014/main" xmlns="" id="{7449BF50-FC29-46FE-BA42-23CDB280B1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88982" y="4721502"/>
            <a:ext cx="2369107" cy="177738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180008" indent="-18000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5" name="Текст 72">
            <a:extLst>
              <a:ext uri="{FF2B5EF4-FFF2-40B4-BE49-F238E27FC236}">
                <a16:creationId xmlns:a16="http://schemas.microsoft.com/office/drawing/2014/main" xmlns="" id="{FDDF9B53-7981-494A-AF67-FFE2013897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56825" y="3935036"/>
            <a:ext cx="2369053" cy="786443"/>
          </a:xfr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87" name="Текст 74">
            <a:extLst>
              <a:ext uri="{FF2B5EF4-FFF2-40B4-BE49-F238E27FC236}">
                <a16:creationId xmlns:a16="http://schemas.microsoft.com/office/drawing/2014/main" xmlns="" id="{555E6D91-F01C-4493-B693-BCD0845F75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56826" y="4721489"/>
            <a:ext cx="2369107" cy="177738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180008" indent="-18000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AEA316F-1F9F-2F77-9297-83364F99A9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614005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3D749BDC-55CE-17C5-6B6A-848CC9A9A152}"/>
              </a:ext>
            </a:extLst>
          </p:cNvPr>
          <p:cNvGrpSpPr/>
          <p:nvPr userDrawn="1"/>
        </p:nvGrpSpPr>
        <p:grpSpPr>
          <a:xfrm>
            <a:off x="99350" y="6514708"/>
            <a:ext cx="12440314" cy="663020"/>
            <a:chOff x="365238" y="5066997"/>
            <a:chExt cx="41343035" cy="2203421"/>
          </a:xfrm>
        </p:grpSpPr>
        <p:pic>
          <p:nvPicPr>
            <p:cNvPr id="27" name="Рисунок 2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A514E40-41BC-6254-C9EC-66EC1E3C81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8684724" y="5066997"/>
              <a:ext cx="3915265" cy="2203421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510A5EE6-E7F4-E862-2100-EFD143EA387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4524981" y="5066998"/>
              <a:ext cx="3915266" cy="2203420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3E31BFE3-A791-7595-725E-57DFFCA652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365238" y="5066998"/>
              <a:ext cx="3915266" cy="220342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5F7B80F6-7439-F4A8-FF0B-83E413F2023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12844467" y="5066997"/>
              <a:ext cx="3915267" cy="2203421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8303BFC-5AA2-8375-896B-D7C63AC1DDF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17004209" y="5066997"/>
              <a:ext cx="3915267" cy="2203421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DAE029F1-C9AD-2194-0D12-0849206D94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21163949" y="5066997"/>
              <a:ext cx="3915267" cy="2203421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248230CC-DC20-40BE-8CB0-09BFB4C478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25323689" y="5066997"/>
              <a:ext cx="3915267" cy="2203421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22DB4D02-9513-A92E-E6CA-ADD78673ABD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29483429" y="5066997"/>
              <a:ext cx="3915267" cy="220342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D3FAB2B0-E108-0509-2F41-08C5BF929B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33643171" y="5066997"/>
              <a:ext cx="3915266" cy="2203421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638CDFA-46A1-26D3-D90E-1C2A9A2F53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37793006" y="5066997"/>
              <a:ext cx="3915267" cy="2203421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56EE6453-2A4A-BA46-8E54-011E16A764FE}"/>
              </a:ext>
            </a:extLst>
          </p:cNvPr>
          <p:cNvGrpSpPr/>
          <p:nvPr userDrawn="1"/>
        </p:nvGrpSpPr>
        <p:grpSpPr>
          <a:xfrm>
            <a:off x="115620" y="5947152"/>
            <a:ext cx="12424043" cy="507776"/>
            <a:chOff x="77798" y="6588924"/>
            <a:chExt cx="15293384" cy="625048"/>
          </a:xfrm>
        </p:grpSpPr>
        <p:pic>
          <p:nvPicPr>
            <p:cNvPr id="38" name="Рисунок 3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358026DC-7C0D-E2A0-7B7B-C99EBEF19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1042" y="6593474"/>
              <a:ext cx="1094481" cy="615948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41F7726C-C70C-3998-9907-06F09E73D6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3627529" y="6593474"/>
              <a:ext cx="1094479" cy="615948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E20D6E3E-AC3B-DD9C-4000-8F10DB865F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7798" y="6593474"/>
              <a:ext cx="1094481" cy="615948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DBAD1927-E83B-607A-2377-AD76CD8A9D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2444286" y="6598024"/>
              <a:ext cx="1094484" cy="615948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5201F2AD-BAF8-BB2A-1F32-1E39AE7CDD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94012" y="6588924"/>
              <a:ext cx="1094481" cy="615948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45E260F0-BC86-3B30-2C39-BD091DED86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10768" y="6588924"/>
              <a:ext cx="1094481" cy="6159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F12D8B60-EB59-3DE7-4772-079AF322C4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7177256" y="6593473"/>
              <a:ext cx="1094484" cy="615948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B4AA405-121E-38EE-485C-2B9A910B7C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10726981" y="6598024"/>
              <a:ext cx="1094479" cy="615948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E125EB00-00DD-ACBC-CFAC-2903CAF91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60491" y="6588924"/>
              <a:ext cx="1094481" cy="615948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FBA5B9A-77C4-5D42-1B3A-824E66EFB8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43724" y="6593474"/>
              <a:ext cx="1094481" cy="615948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7538B5E4-18B1-D2B2-7A6D-886B8882E8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910189" y="6588924"/>
              <a:ext cx="1094481" cy="615950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9D5D864E-957E-5671-2683-F87AA001EA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13093446" y="6598022"/>
              <a:ext cx="1094479" cy="6159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271F93AB-5B1E-6227-AED6-601D8F2829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276701" y="6588924"/>
              <a:ext cx="1094481" cy="615950"/>
            </a:xfrm>
            <a:prstGeom prst="rect">
              <a:avLst/>
            </a:prstGeom>
          </p:spPr>
        </p:pic>
      </p:grpSp>
      <p:sp>
        <p:nvSpPr>
          <p:cNvPr id="51" name="Номер слайда 5">
            <a:extLst>
              <a:ext uri="{FF2B5EF4-FFF2-40B4-BE49-F238E27FC236}">
                <a16:creationId xmlns:a16="http://schemas.microsoft.com/office/drawing/2014/main" xmlns="" id="{FD4B0E6B-3609-99F7-FBF3-705546AB8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2" name="Текст 11">
            <a:extLst>
              <a:ext uri="{FF2B5EF4-FFF2-40B4-BE49-F238E27FC236}">
                <a16:creationId xmlns:a16="http://schemas.microsoft.com/office/drawing/2014/main" xmlns="" id="{6495406E-F0D4-5F68-A36C-C6EFCA5CB9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71" name="Текст 70">
            <a:extLst>
              <a:ext uri="{FF2B5EF4-FFF2-40B4-BE49-F238E27FC236}">
                <a16:creationId xmlns:a16="http://schemas.microsoft.com/office/drawing/2014/main" xmlns="" id="{BBC75D8D-F887-46A5-9AEC-537B5D239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9004" y="1364861"/>
            <a:ext cx="784218" cy="786456"/>
          </a:xfr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Autofit/>
          </a:bodyPr>
          <a:lstStyle>
            <a:lvl1pPr marL="0" indent="0" algn="ctr">
              <a:buNone/>
              <a:defRPr sz="13801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77" name="Текст 70">
            <a:extLst>
              <a:ext uri="{FF2B5EF4-FFF2-40B4-BE49-F238E27FC236}">
                <a16:creationId xmlns:a16="http://schemas.microsoft.com/office/drawing/2014/main" xmlns="" id="{C1C00B71-9E29-4E80-84BE-E8ECAB349D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59974" y="1364861"/>
            <a:ext cx="784218" cy="786456"/>
          </a:xfr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Autofit/>
          </a:bodyPr>
          <a:lstStyle>
            <a:lvl1pPr marL="0" indent="0" algn="ctr">
              <a:buNone/>
              <a:defRPr sz="13801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3</a:t>
            </a:r>
          </a:p>
        </p:txBody>
      </p:sp>
      <p:sp>
        <p:nvSpPr>
          <p:cNvPr id="80" name="Текст 70">
            <a:extLst>
              <a:ext uri="{FF2B5EF4-FFF2-40B4-BE49-F238E27FC236}">
                <a16:creationId xmlns:a16="http://schemas.microsoft.com/office/drawing/2014/main" xmlns="" id="{22B6F7C8-E47A-4F1F-B542-0B457DD1D4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5605" y="1364861"/>
            <a:ext cx="784218" cy="786456"/>
          </a:xfr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Autofit/>
          </a:bodyPr>
          <a:lstStyle>
            <a:lvl1pPr marL="0" indent="0" algn="ctr">
              <a:buNone/>
              <a:defRPr sz="13801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83" name="Текст 70">
            <a:extLst>
              <a:ext uri="{FF2B5EF4-FFF2-40B4-BE49-F238E27FC236}">
                <a16:creationId xmlns:a16="http://schemas.microsoft.com/office/drawing/2014/main" xmlns="" id="{5094A4E9-BC38-45D4-89AC-B80042D6A8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80920" y="4298662"/>
            <a:ext cx="784218" cy="786456"/>
          </a:xfr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Autofit/>
          </a:bodyPr>
          <a:lstStyle>
            <a:lvl1pPr marL="0" indent="0" algn="ctr">
              <a:buNone/>
              <a:defRPr sz="13801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4</a:t>
            </a:r>
          </a:p>
        </p:txBody>
      </p:sp>
      <p:sp>
        <p:nvSpPr>
          <p:cNvPr id="86" name="Текст 70">
            <a:extLst>
              <a:ext uri="{FF2B5EF4-FFF2-40B4-BE49-F238E27FC236}">
                <a16:creationId xmlns:a16="http://schemas.microsoft.com/office/drawing/2014/main" xmlns="" id="{5A1DB40F-DE79-41B5-BE6D-09A4F697B4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48764" y="4298649"/>
            <a:ext cx="784218" cy="786456"/>
          </a:xfr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Autofit/>
          </a:bodyPr>
          <a:lstStyle>
            <a:lvl1pPr marL="0" indent="0" algn="ctr">
              <a:buNone/>
              <a:defRPr sz="13801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5</a:t>
            </a:r>
          </a:p>
        </p:txBody>
      </p:sp>
      <p:sp>
        <p:nvSpPr>
          <p:cNvPr id="73" name="Текст 72">
            <a:extLst>
              <a:ext uri="{FF2B5EF4-FFF2-40B4-BE49-F238E27FC236}">
                <a16:creationId xmlns:a16="http://schemas.microsoft.com/office/drawing/2014/main" xmlns="" id="{747CCF94-5233-4C15-85C0-93E01EAF45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7068" y="1001248"/>
            <a:ext cx="2369053" cy="78644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75" name="Текст 74">
            <a:extLst>
              <a:ext uri="{FF2B5EF4-FFF2-40B4-BE49-F238E27FC236}">
                <a16:creationId xmlns:a16="http://schemas.microsoft.com/office/drawing/2014/main" xmlns="" id="{04869597-2224-491A-B7F8-5AAEEECAA3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7066" y="1787701"/>
            <a:ext cx="2369107" cy="177738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180008" indent="-18000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6" name="Текст 72">
            <a:extLst>
              <a:ext uri="{FF2B5EF4-FFF2-40B4-BE49-F238E27FC236}">
                <a16:creationId xmlns:a16="http://schemas.microsoft.com/office/drawing/2014/main" xmlns="" id="{C6A8AB4A-A2CB-41B3-9598-0004CC0D92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68037" y="1001248"/>
            <a:ext cx="2369053" cy="78644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78" name="Текст 74">
            <a:extLst>
              <a:ext uri="{FF2B5EF4-FFF2-40B4-BE49-F238E27FC236}">
                <a16:creationId xmlns:a16="http://schemas.microsoft.com/office/drawing/2014/main" xmlns="" id="{BAE9DF55-2D4D-4CD0-B2F9-8B9411C95E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68037" y="1787701"/>
            <a:ext cx="2369107" cy="177738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180008" indent="-18000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9" name="Текст 72">
            <a:extLst>
              <a:ext uri="{FF2B5EF4-FFF2-40B4-BE49-F238E27FC236}">
                <a16:creationId xmlns:a16="http://schemas.microsoft.com/office/drawing/2014/main" xmlns="" id="{3C9F6CA0-0036-4C93-95F1-EDE10B95DD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13667" y="1001248"/>
            <a:ext cx="2369053" cy="78644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81" name="Текст 74">
            <a:extLst>
              <a:ext uri="{FF2B5EF4-FFF2-40B4-BE49-F238E27FC236}">
                <a16:creationId xmlns:a16="http://schemas.microsoft.com/office/drawing/2014/main" xmlns="" id="{2E91E205-2C74-44E4-8502-87C10E7949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13667" y="1787701"/>
            <a:ext cx="2369107" cy="177738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180008" indent="-18000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2" name="Текст 72">
            <a:extLst>
              <a:ext uri="{FF2B5EF4-FFF2-40B4-BE49-F238E27FC236}">
                <a16:creationId xmlns:a16="http://schemas.microsoft.com/office/drawing/2014/main" xmlns="" id="{F774C452-A305-48CC-8FCF-D8830B6C6B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88982" y="3935047"/>
            <a:ext cx="2369053" cy="78644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84" name="Текст 74">
            <a:extLst>
              <a:ext uri="{FF2B5EF4-FFF2-40B4-BE49-F238E27FC236}">
                <a16:creationId xmlns:a16="http://schemas.microsoft.com/office/drawing/2014/main" xmlns="" id="{7449BF50-FC29-46FE-BA42-23CDB280B1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88982" y="4721502"/>
            <a:ext cx="2369107" cy="177738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180008" indent="-18000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5" name="Текст 72">
            <a:extLst>
              <a:ext uri="{FF2B5EF4-FFF2-40B4-BE49-F238E27FC236}">
                <a16:creationId xmlns:a16="http://schemas.microsoft.com/office/drawing/2014/main" xmlns="" id="{FDDF9B53-7981-494A-AF67-FFE2013897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56825" y="3935036"/>
            <a:ext cx="2369053" cy="78644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87" name="Текст 74">
            <a:extLst>
              <a:ext uri="{FF2B5EF4-FFF2-40B4-BE49-F238E27FC236}">
                <a16:creationId xmlns:a16="http://schemas.microsoft.com/office/drawing/2014/main" xmlns="" id="{555E6D91-F01C-4493-B693-BCD0845F75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56826" y="4721489"/>
            <a:ext cx="2369107" cy="177738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180008" indent="-18000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11BCAD2-1CE6-8569-57FC-F68F62E1FFB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035694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Группа 50">
            <a:extLst>
              <a:ext uri="{FF2B5EF4-FFF2-40B4-BE49-F238E27FC236}">
                <a16:creationId xmlns:a16="http://schemas.microsoft.com/office/drawing/2014/main" xmlns="" id="{BDB88261-08E0-154B-24EC-2CBA51E3B860}"/>
              </a:ext>
            </a:extLst>
          </p:cNvPr>
          <p:cNvGrpSpPr/>
          <p:nvPr userDrawn="1"/>
        </p:nvGrpSpPr>
        <p:grpSpPr>
          <a:xfrm>
            <a:off x="99350" y="6514708"/>
            <a:ext cx="12440314" cy="663020"/>
            <a:chOff x="365238" y="5066997"/>
            <a:chExt cx="41343035" cy="2203421"/>
          </a:xfrm>
        </p:grpSpPr>
        <p:pic>
          <p:nvPicPr>
            <p:cNvPr id="54" name="Рисунок 5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49F4FAE-4938-5A84-E9CA-B6B067C034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8684724" y="5066997"/>
              <a:ext cx="3915265" cy="220342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25227A93-B0F9-85F9-B793-4BA58A2B78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4524981" y="5066998"/>
              <a:ext cx="3915266" cy="22034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28442B71-C381-4DB9-8EB3-A522536AC37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365238" y="5066998"/>
              <a:ext cx="3915266" cy="220342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3D9F7C07-F3A0-CE79-1117-2F9F188A14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12844467" y="5066997"/>
              <a:ext cx="3915267" cy="2203421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F123873B-9D37-8332-FDFE-7CCB204094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17004209" y="5066997"/>
              <a:ext cx="3915267" cy="2203421"/>
            </a:xfrm>
            <a:prstGeom prst="rect">
              <a:avLst/>
            </a:prstGeom>
          </p:spPr>
        </p:pic>
        <p:pic>
          <p:nvPicPr>
            <p:cNvPr id="75" name="Рисунок 7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7B24369-EE74-33DE-F4C6-F3D63410BB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21163949" y="5066997"/>
              <a:ext cx="3915267" cy="220342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F62ED651-5E19-0E46-8FF9-17A0AD611A6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25323689" y="5066997"/>
              <a:ext cx="3915267" cy="2203421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5D0A4785-FD42-82F9-9C45-DA96BCE0AD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29483429" y="5066997"/>
              <a:ext cx="3915267" cy="2203421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0939B83-0A5E-238F-8588-62AB1136B7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33643171" y="5066997"/>
              <a:ext cx="3915266" cy="2203421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EB23D484-C373-6733-AC0E-349D81C9C2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37793006" y="5066997"/>
              <a:ext cx="3915267" cy="2203421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xmlns="" id="{430E45DF-6C8A-C506-C26A-A7047E8E0925}"/>
              </a:ext>
            </a:extLst>
          </p:cNvPr>
          <p:cNvGrpSpPr/>
          <p:nvPr userDrawn="1"/>
        </p:nvGrpSpPr>
        <p:grpSpPr>
          <a:xfrm>
            <a:off x="115620" y="5947152"/>
            <a:ext cx="12424043" cy="507776"/>
            <a:chOff x="77798" y="6588924"/>
            <a:chExt cx="15293384" cy="625048"/>
          </a:xfrm>
        </p:grpSpPr>
        <p:pic>
          <p:nvPicPr>
            <p:cNvPr id="81" name="Рисунок 8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549615C4-9F94-E1BE-A4A7-551A2A3C62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1042" y="6593474"/>
              <a:ext cx="1094481" cy="615948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7EEF3DBE-18EF-25B4-B5E8-5853F1B1D2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3627529" y="6593474"/>
              <a:ext cx="1094479" cy="615948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3122F57A-A62C-8DAE-C193-3D2AA496FA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7798" y="6593474"/>
              <a:ext cx="1094481" cy="615948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7D022243-FD4B-AEE1-6E4E-642F5948F2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2444286" y="6598024"/>
              <a:ext cx="1094484" cy="615948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464C9E52-294E-E88B-1EE8-B769510D2F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94012" y="6588924"/>
              <a:ext cx="1094481" cy="615948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1D5F3A5A-C390-B611-A718-531CD3D70E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10768" y="6588924"/>
              <a:ext cx="1094481" cy="615948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F93B7E4-3B27-ACC6-496C-0B333F68E8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7177256" y="6593473"/>
              <a:ext cx="1094484" cy="615948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65BBAEC7-FAB3-830D-3826-CA436D3FCA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10726981" y="6598024"/>
              <a:ext cx="1094479" cy="615948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1FEA726E-4B7A-EEE9-20DF-EF4C2DFD81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60491" y="6588924"/>
              <a:ext cx="1094481" cy="615948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9241AB7D-A98D-A153-87B4-66172400AF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43724" y="6593474"/>
              <a:ext cx="1094481" cy="615948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8DBBA1AB-E4E5-A365-E38F-9B6042956D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910189" y="6588924"/>
              <a:ext cx="1094481" cy="615950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908262C2-B601-8530-6542-20CFC1D05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13093446" y="6598022"/>
              <a:ext cx="1094479" cy="615948"/>
            </a:xfrm>
            <a:prstGeom prst="rect">
              <a:avLst/>
            </a:prstGeom>
          </p:spPr>
        </p:pic>
        <p:pic>
          <p:nvPicPr>
            <p:cNvPr id="93" name="Рисунок 9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30FF672B-FCF9-A9D2-6F9F-CD6D6F585E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276701" y="6588924"/>
              <a:ext cx="1094481" cy="615950"/>
            </a:xfrm>
            <a:prstGeom prst="rect">
              <a:avLst/>
            </a:prstGeom>
          </p:spPr>
        </p:pic>
      </p:grpSp>
      <p:sp>
        <p:nvSpPr>
          <p:cNvPr id="94" name="Номер слайда 5">
            <a:extLst>
              <a:ext uri="{FF2B5EF4-FFF2-40B4-BE49-F238E27FC236}">
                <a16:creationId xmlns:a16="http://schemas.microsoft.com/office/drawing/2014/main" xmlns="" id="{EC221D9B-5E69-989C-5CAB-A78FDB3D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5" name="Текст 11">
            <a:extLst>
              <a:ext uri="{FF2B5EF4-FFF2-40B4-BE49-F238E27FC236}">
                <a16:creationId xmlns:a16="http://schemas.microsoft.com/office/drawing/2014/main" xmlns="" id="{93BCA635-65BF-144C-2164-0E3A3E192AC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73" name="Текст 72">
            <a:extLst>
              <a:ext uri="{FF2B5EF4-FFF2-40B4-BE49-F238E27FC236}">
                <a16:creationId xmlns:a16="http://schemas.microsoft.com/office/drawing/2014/main" xmlns="" id="{747CCF94-5233-4C15-85C0-93E01EAF45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3627" y="1193155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71" name="Текст 70">
            <a:extLst>
              <a:ext uri="{FF2B5EF4-FFF2-40B4-BE49-F238E27FC236}">
                <a16:creationId xmlns:a16="http://schemas.microsoft.com/office/drawing/2014/main" xmlns="" id="{BBC75D8D-F887-46A5-9AEC-537B5D239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2848" y="1193153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22" name="Текст 72">
            <a:extLst>
              <a:ext uri="{FF2B5EF4-FFF2-40B4-BE49-F238E27FC236}">
                <a16:creationId xmlns:a16="http://schemas.microsoft.com/office/drawing/2014/main" xmlns="" id="{B9BD65A6-9CBC-45C4-AE04-822C4619F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89448" y="1193155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3" name="Текст 70">
            <a:extLst>
              <a:ext uri="{FF2B5EF4-FFF2-40B4-BE49-F238E27FC236}">
                <a16:creationId xmlns:a16="http://schemas.microsoft.com/office/drawing/2014/main" xmlns="" id="{45E92783-F978-41FA-8829-0DA0107F25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88670" y="1193153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25" name="Текст 72">
            <a:extLst>
              <a:ext uri="{FF2B5EF4-FFF2-40B4-BE49-F238E27FC236}">
                <a16:creationId xmlns:a16="http://schemas.microsoft.com/office/drawing/2014/main" xmlns="" id="{05CDB41F-C37D-4F3E-BDE4-1072552E64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15271" y="1193155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6" name="Текст 70">
            <a:extLst>
              <a:ext uri="{FF2B5EF4-FFF2-40B4-BE49-F238E27FC236}">
                <a16:creationId xmlns:a16="http://schemas.microsoft.com/office/drawing/2014/main" xmlns="" id="{12DBA12C-2378-4749-93B8-72E2751D85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14493" y="1193153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28" name="Текст 72">
            <a:extLst>
              <a:ext uri="{FF2B5EF4-FFF2-40B4-BE49-F238E27FC236}">
                <a16:creationId xmlns:a16="http://schemas.microsoft.com/office/drawing/2014/main" xmlns="" id="{5504B789-C350-4E67-A009-65BA110719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3627" y="2506216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9" name="Текст 70">
            <a:extLst>
              <a:ext uri="{FF2B5EF4-FFF2-40B4-BE49-F238E27FC236}">
                <a16:creationId xmlns:a16="http://schemas.microsoft.com/office/drawing/2014/main" xmlns="" id="{3D811691-DBD4-4E8D-B255-3255FF5F17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2848" y="2506214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31" name="Текст 72">
            <a:extLst>
              <a:ext uri="{FF2B5EF4-FFF2-40B4-BE49-F238E27FC236}">
                <a16:creationId xmlns:a16="http://schemas.microsoft.com/office/drawing/2014/main" xmlns="" id="{333D43F9-BAB7-4B76-AA1D-66F265AEFD9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9448" y="2506216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2" name="Текст 70">
            <a:extLst>
              <a:ext uri="{FF2B5EF4-FFF2-40B4-BE49-F238E27FC236}">
                <a16:creationId xmlns:a16="http://schemas.microsoft.com/office/drawing/2014/main" xmlns="" id="{3FAFD3D7-1D35-46ED-AF4A-46F7A88D4A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88670" y="2506214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34" name="Текст 72">
            <a:extLst>
              <a:ext uri="{FF2B5EF4-FFF2-40B4-BE49-F238E27FC236}">
                <a16:creationId xmlns:a16="http://schemas.microsoft.com/office/drawing/2014/main" xmlns="" id="{272374DD-54CF-403D-BA18-31F7DB30404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15271" y="2506216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5" name="Текст 70">
            <a:extLst>
              <a:ext uri="{FF2B5EF4-FFF2-40B4-BE49-F238E27FC236}">
                <a16:creationId xmlns:a16="http://schemas.microsoft.com/office/drawing/2014/main" xmlns="" id="{13CDD5CD-A1A6-4E24-9BF9-72A65DD961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14493" y="2506214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37" name="Текст 72">
            <a:extLst>
              <a:ext uri="{FF2B5EF4-FFF2-40B4-BE49-F238E27FC236}">
                <a16:creationId xmlns:a16="http://schemas.microsoft.com/office/drawing/2014/main" xmlns="" id="{1ED41AF5-6E07-448D-83D7-53F43C909E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63627" y="3819260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8" name="Текст 70">
            <a:extLst>
              <a:ext uri="{FF2B5EF4-FFF2-40B4-BE49-F238E27FC236}">
                <a16:creationId xmlns:a16="http://schemas.microsoft.com/office/drawing/2014/main" xmlns="" id="{D51FCBE6-C446-479A-94EF-45DAD0B365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62848" y="3819258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40" name="Текст 72">
            <a:extLst>
              <a:ext uri="{FF2B5EF4-FFF2-40B4-BE49-F238E27FC236}">
                <a16:creationId xmlns:a16="http://schemas.microsoft.com/office/drawing/2014/main" xmlns="" id="{6D21A476-347F-46D6-9597-C9B675ED067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89448" y="3819260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41" name="Текст 70">
            <a:extLst>
              <a:ext uri="{FF2B5EF4-FFF2-40B4-BE49-F238E27FC236}">
                <a16:creationId xmlns:a16="http://schemas.microsoft.com/office/drawing/2014/main" xmlns="" id="{5DB32E64-6BD3-4601-8B01-7E16578F26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88670" y="3819258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43" name="Текст 72">
            <a:extLst>
              <a:ext uri="{FF2B5EF4-FFF2-40B4-BE49-F238E27FC236}">
                <a16:creationId xmlns:a16="http://schemas.microsoft.com/office/drawing/2014/main" xmlns="" id="{88EB23DD-F421-43D4-81EE-0EE886C70D8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515271" y="3819260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44" name="Текст 70">
            <a:extLst>
              <a:ext uri="{FF2B5EF4-FFF2-40B4-BE49-F238E27FC236}">
                <a16:creationId xmlns:a16="http://schemas.microsoft.com/office/drawing/2014/main" xmlns="" id="{06CEFC3F-4DE5-4EB3-9FEA-ADF215BE940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514493" y="3819258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46" name="Текст 72">
            <a:extLst>
              <a:ext uri="{FF2B5EF4-FFF2-40B4-BE49-F238E27FC236}">
                <a16:creationId xmlns:a16="http://schemas.microsoft.com/office/drawing/2014/main" xmlns="" id="{10388FE9-9613-4632-AAB7-603AD66A7BD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263627" y="5132289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47" name="Текст 70">
            <a:extLst>
              <a:ext uri="{FF2B5EF4-FFF2-40B4-BE49-F238E27FC236}">
                <a16:creationId xmlns:a16="http://schemas.microsoft.com/office/drawing/2014/main" xmlns="" id="{C198B7D9-F19E-4F6F-B073-792A97D520E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62848" y="5132285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49" name="Текст 72">
            <a:extLst>
              <a:ext uri="{FF2B5EF4-FFF2-40B4-BE49-F238E27FC236}">
                <a16:creationId xmlns:a16="http://schemas.microsoft.com/office/drawing/2014/main" xmlns="" id="{A3C795C9-4FC7-4D2E-B325-CD2653966B5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89448" y="5132289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50" name="Текст 70">
            <a:extLst>
              <a:ext uri="{FF2B5EF4-FFF2-40B4-BE49-F238E27FC236}">
                <a16:creationId xmlns:a16="http://schemas.microsoft.com/office/drawing/2014/main" xmlns="" id="{968FF56A-29CD-4AFB-A941-5E9E817D598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88670" y="5132285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52" name="Текст 72">
            <a:extLst>
              <a:ext uri="{FF2B5EF4-FFF2-40B4-BE49-F238E27FC236}">
                <a16:creationId xmlns:a16="http://schemas.microsoft.com/office/drawing/2014/main" xmlns="" id="{A0A8C4AF-0E79-4569-86E8-6BD5DAE7A5D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515271" y="5132289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53" name="Текст 70">
            <a:extLst>
              <a:ext uri="{FF2B5EF4-FFF2-40B4-BE49-F238E27FC236}">
                <a16:creationId xmlns:a16="http://schemas.microsoft.com/office/drawing/2014/main" xmlns="" id="{6CC52E39-C118-4A57-A3D9-BE20AD0BDBA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514493" y="5132285"/>
            <a:ext cx="1000779" cy="1028950"/>
          </a:xfrm>
          <a:solidFill>
            <a:schemeClr val="accent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xmlns="" id="{878BF30B-7A79-477B-9602-949A6EC6AC15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3071250" y="1193539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59" name="Объект 9">
            <a:extLst>
              <a:ext uri="{FF2B5EF4-FFF2-40B4-BE49-F238E27FC236}">
                <a16:creationId xmlns:a16="http://schemas.microsoft.com/office/drawing/2014/main" xmlns="" id="{64171E0B-D3E4-4B53-8121-2FCB6E43AE2D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7197417" y="1193522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0" name="Объект 9">
            <a:extLst>
              <a:ext uri="{FF2B5EF4-FFF2-40B4-BE49-F238E27FC236}">
                <a16:creationId xmlns:a16="http://schemas.microsoft.com/office/drawing/2014/main" xmlns="" id="{8ACE6598-8959-4C98-9E01-7DA432965A9A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11323237" y="1193539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1" name="Объект 9">
            <a:extLst>
              <a:ext uri="{FF2B5EF4-FFF2-40B4-BE49-F238E27FC236}">
                <a16:creationId xmlns:a16="http://schemas.microsoft.com/office/drawing/2014/main" xmlns="" id="{97E0B769-A8C1-468C-88E0-622CBB7FBF6F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3071250" y="2506583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2" name="Объект 9">
            <a:extLst>
              <a:ext uri="{FF2B5EF4-FFF2-40B4-BE49-F238E27FC236}">
                <a16:creationId xmlns:a16="http://schemas.microsoft.com/office/drawing/2014/main" xmlns="" id="{D5CD539E-E784-4F4A-B6C0-184F2302BF62}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7197417" y="2506566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3" name="Объект 9">
            <a:extLst>
              <a:ext uri="{FF2B5EF4-FFF2-40B4-BE49-F238E27FC236}">
                <a16:creationId xmlns:a16="http://schemas.microsoft.com/office/drawing/2014/main" xmlns="" id="{BE944E88-82A4-4A85-B9D9-4E408AFC0AD9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11323237" y="2506583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4" name="Объект 9">
            <a:extLst>
              <a:ext uri="{FF2B5EF4-FFF2-40B4-BE49-F238E27FC236}">
                <a16:creationId xmlns:a16="http://schemas.microsoft.com/office/drawing/2014/main" xmlns="" id="{84433335-3E91-4704-91A4-63A963892822}"/>
              </a:ext>
            </a:extLst>
          </p:cNvPr>
          <p:cNvSpPr>
            <a:spLocks noGrp="1"/>
          </p:cNvSpPr>
          <p:nvPr>
            <p:ph sz="quarter" idx="55" hasCustomPrompt="1"/>
          </p:nvPr>
        </p:nvSpPr>
        <p:spPr>
          <a:xfrm>
            <a:off x="3071250" y="3819627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5" name="Объект 9">
            <a:extLst>
              <a:ext uri="{FF2B5EF4-FFF2-40B4-BE49-F238E27FC236}">
                <a16:creationId xmlns:a16="http://schemas.microsoft.com/office/drawing/2014/main" xmlns="" id="{D321B19E-DD99-4ED1-ADF1-A7D759C5B8B6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7197417" y="3819610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6" name="Объект 9">
            <a:extLst>
              <a:ext uri="{FF2B5EF4-FFF2-40B4-BE49-F238E27FC236}">
                <a16:creationId xmlns:a16="http://schemas.microsoft.com/office/drawing/2014/main" xmlns="" id="{87CEAE30-5291-4297-9F02-E932B4DEAE32}"/>
              </a:ext>
            </a:extLst>
          </p:cNvPr>
          <p:cNvSpPr>
            <a:spLocks noGrp="1"/>
          </p:cNvSpPr>
          <p:nvPr>
            <p:ph sz="quarter" idx="57" hasCustomPrompt="1"/>
          </p:nvPr>
        </p:nvSpPr>
        <p:spPr>
          <a:xfrm>
            <a:off x="11323237" y="3819627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7" name="Объект 9">
            <a:extLst>
              <a:ext uri="{FF2B5EF4-FFF2-40B4-BE49-F238E27FC236}">
                <a16:creationId xmlns:a16="http://schemas.microsoft.com/office/drawing/2014/main" xmlns="" id="{09D743CC-A85C-4821-AFF1-BE1B0FCDFF3D}"/>
              </a:ext>
            </a:extLst>
          </p:cNvPr>
          <p:cNvSpPr>
            <a:spLocks noGrp="1"/>
          </p:cNvSpPr>
          <p:nvPr>
            <p:ph sz="quarter" idx="58" hasCustomPrompt="1"/>
          </p:nvPr>
        </p:nvSpPr>
        <p:spPr>
          <a:xfrm>
            <a:off x="3071250" y="5132252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8" name="Объект 9">
            <a:extLst>
              <a:ext uri="{FF2B5EF4-FFF2-40B4-BE49-F238E27FC236}">
                <a16:creationId xmlns:a16="http://schemas.microsoft.com/office/drawing/2014/main" xmlns="" id="{E9F71E08-F671-4F02-97AD-9AEFACE17EE2}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7197417" y="5132235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9" name="Объект 9">
            <a:extLst>
              <a:ext uri="{FF2B5EF4-FFF2-40B4-BE49-F238E27FC236}">
                <a16:creationId xmlns:a16="http://schemas.microsoft.com/office/drawing/2014/main" xmlns="" id="{12BEF265-F2C5-494B-B1B8-36AC287CEA31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11323237" y="5132252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47DBAFB-D2F2-823D-E7CE-ECE08CB74F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180503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казатели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Группа 71">
            <a:extLst>
              <a:ext uri="{FF2B5EF4-FFF2-40B4-BE49-F238E27FC236}">
                <a16:creationId xmlns:a16="http://schemas.microsoft.com/office/drawing/2014/main" xmlns="" id="{A014226D-E0DE-D32A-2388-9957B3F4BBE2}"/>
              </a:ext>
            </a:extLst>
          </p:cNvPr>
          <p:cNvGrpSpPr/>
          <p:nvPr userDrawn="1"/>
        </p:nvGrpSpPr>
        <p:grpSpPr>
          <a:xfrm>
            <a:off x="99350" y="6514708"/>
            <a:ext cx="12440314" cy="663020"/>
            <a:chOff x="365238" y="5066997"/>
            <a:chExt cx="41343035" cy="2203421"/>
          </a:xfrm>
        </p:grpSpPr>
        <p:pic>
          <p:nvPicPr>
            <p:cNvPr id="97" name="Рисунок 9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10A0687E-59A6-E435-1D6C-A242634429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8684725" y="5066997"/>
              <a:ext cx="3915266" cy="2203421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3D2CDC4-94B1-D659-D4D3-12706C566B3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4524980" y="5066997"/>
              <a:ext cx="3915266" cy="2203421"/>
            </a:xfrm>
            <a:prstGeom prst="rect">
              <a:avLst/>
            </a:prstGeom>
          </p:spPr>
        </p:pic>
        <p:pic>
          <p:nvPicPr>
            <p:cNvPr id="99" name="Рисунок 9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F2B01AD3-A078-AC41-3D2E-CA789401A8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365238" y="5066997"/>
              <a:ext cx="3915266" cy="2203421"/>
            </a:xfrm>
            <a:prstGeom prst="rect">
              <a:avLst/>
            </a:prstGeom>
          </p:spPr>
        </p:pic>
        <p:pic>
          <p:nvPicPr>
            <p:cNvPr id="100" name="Рисунок 9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9AB4BD6-9805-36BD-8EE1-FB8CC2E1E4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12844468" y="5066997"/>
              <a:ext cx="3915266" cy="220342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741132CD-36CE-C37D-06FF-99C17A9F23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17004210" y="5066997"/>
              <a:ext cx="3915266" cy="2203421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DD25D027-5B0B-41AF-8020-345FA319F6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21163948" y="5066997"/>
              <a:ext cx="3915266" cy="2203421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4FC07CF3-5594-4C33-C7C1-FF56C72B38E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25323691" y="5066997"/>
              <a:ext cx="3915266" cy="2203421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3E39F638-9508-09F4-C7AC-A57B2C7E57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29483429" y="5066997"/>
              <a:ext cx="3915266" cy="2203421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D6751928-C000-3201-AC31-1169200B9E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33643172" y="5066997"/>
              <a:ext cx="3915266" cy="2203421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62459FC7-CE77-BB50-9DCC-E3FD7560211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37793007" y="5066997"/>
              <a:ext cx="3915266" cy="2203421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xmlns="" id="{4AE8B6C2-71A9-1DFC-646D-5FEE80052B61}"/>
              </a:ext>
            </a:extLst>
          </p:cNvPr>
          <p:cNvGrpSpPr/>
          <p:nvPr userDrawn="1"/>
        </p:nvGrpSpPr>
        <p:grpSpPr>
          <a:xfrm>
            <a:off x="115620" y="5947152"/>
            <a:ext cx="12424043" cy="507776"/>
            <a:chOff x="77798" y="6588924"/>
            <a:chExt cx="15293384" cy="625048"/>
          </a:xfrm>
        </p:grpSpPr>
        <p:pic>
          <p:nvPicPr>
            <p:cNvPr id="108" name="Рисунок 10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24C95B3B-614D-E00C-1CCD-5D27702D0A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1042" y="6593474"/>
              <a:ext cx="1094481" cy="615948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F02B222C-5302-58BF-A073-934C75C58D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3627529" y="6593474"/>
              <a:ext cx="1094479" cy="615948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14032825-572D-EADB-74A6-D6A092A73C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7798" y="6593474"/>
              <a:ext cx="1094481" cy="615948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99E68C48-02FF-A5FD-D399-7A504E96CE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2444286" y="6598024"/>
              <a:ext cx="1094484" cy="615948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73B17169-2CCC-84CB-1ECA-E2DFC6577F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94012" y="6588924"/>
              <a:ext cx="1094481" cy="615948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9E26AA45-E868-F41D-6651-4CE1E52FE0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10768" y="6588924"/>
              <a:ext cx="1094481" cy="615948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A3DBE2DD-7332-D0C5-6404-2B59DCA251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7177256" y="6593473"/>
              <a:ext cx="1094484" cy="615948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E4B9BE81-AE2B-EFAC-0340-0768CE3A3E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10726981" y="6598024"/>
              <a:ext cx="1094479" cy="615948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7230DD1-2000-6316-EF5A-F742D0839C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60491" y="6588924"/>
              <a:ext cx="1094481" cy="615948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9CBCC607-5770-981D-361D-76E53D50D8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43724" y="6593474"/>
              <a:ext cx="1094481" cy="615948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AA442B9-C6D9-6F25-45FC-D61DA40222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910189" y="6588924"/>
              <a:ext cx="1094481" cy="615950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244A649C-7918-4B87-2D35-2E80525B16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13093446" y="6598022"/>
              <a:ext cx="1094479" cy="615948"/>
            </a:xfrm>
            <a:prstGeom prst="rect">
              <a:avLst/>
            </a:prstGeom>
          </p:spPr>
        </p:pic>
        <p:pic>
          <p:nvPicPr>
            <p:cNvPr id="120" name="Рисунок 11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94AEE9B-25DA-0564-EB9B-0BA4D7FF06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276701" y="6588924"/>
              <a:ext cx="1094481" cy="615950"/>
            </a:xfrm>
            <a:prstGeom prst="rect">
              <a:avLst/>
            </a:prstGeom>
          </p:spPr>
        </p:pic>
      </p:grpSp>
      <p:sp>
        <p:nvSpPr>
          <p:cNvPr id="94" name="Номер слайда 5">
            <a:extLst>
              <a:ext uri="{FF2B5EF4-FFF2-40B4-BE49-F238E27FC236}">
                <a16:creationId xmlns:a16="http://schemas.microsoft.com/office/drawing/2014/main" xmlns="" id="{EC221D9B-5E69-989C-5CAB-A78FDB3D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5" name="Текст 11">
            <a:extLst>
              <a:ext uri="{FF2B5EF4-FFF2-40B4-BE49-F238E27FC236}">
                <a16:creationId xmlns:a16="http://schemas.microsoft.com/office/drawing/2014/main" xmlns="" id="{93BCA635-65BF-144C-2164-0E3A3E192AC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73" name="Текст 72">
            <a:extLst>
              <a:ext uri="{FF2B5EF4-FFF2-40B4-BE49-F238E27FC236}">
                <a16:creationId xmlns:a16="http://schemas.microsoft.com/office/drawing/2014/main" xmlns="" id="{747CCF94-5233-4C15-85C0-93E01EAF45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3627" y="1193155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71" name="Текст 70">
            <a:extLst>
              <a:ext uri="{FF2B5EF4-FFF2-40B4-BE49-F238E27FC236}">
                <a16:creationId xmlns:a16="http://schemas.microsoft.com/office/drawing/2014/main" xmlns="" id="{BBC75D8D-F887-46A5-9AEC-537B5D239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2848" y="1193153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22" name="Текст 72">
            <a:extLst>
              <a:ext uri="{FF2B5EF4-FFF2-40B4-BE49-F238E27FC236}">
                <a16:creationId xmlns:a16="http://schemas.microsoft.com/office/drawing/2014/main" xmlns="" id="{B9BD65A6-9CBC-45C4-AE04-822C4619F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89448" y="1193155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3" name="Текст 70">
            <a:extLst>
              <a:ext uri="{FF2B5EF4-FFF2-40B4-BE49-F238E27FC236}">
                <a16:creationId xmlns:a16="http://schemas.microsoft.com/office/drawing/2014/main" xmlns="" id="{45E92783-F978-41FA-8829-0DA0107F25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88670" y="1193153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25" name="Текст 72">
            <a:extLst>
              <a:ext uri="{FF2B5EF4-FFF2-40B4-BE49-F238E27FC236}">
                <a16:creationId xmlns:a16="http://schemas.microsoft.com/office/drawing/2014/main" xmlns="" id="{05CDB41F-C37D-4F3E-BDE4-1072552E64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15271" y="1193155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6" name="Текст 70">
            <a:extLst>
              <a:ext uri="{FF2B5EF4-FFF2-40B4-BE49-F238E27FC236}">
                <a16:creationId xmlns:a16="http://schemas.microsoft.com/office/drawing/2014/main" xmlns="" id="{12DBA12C-2378-4749-93B8-72E2751D85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14493" y="1193153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28" name="Текст 72">
            <a:extLst>
              <a:ext uri="{FF2B5EF4-FFF2-40B4-BE49-F238E27FC236}">
                <a16:creationId xmlns:a16="http://schemas.microsoft.com/office/drawing/2014/main" xmlns="" id="{5504B789-C350-4E67-A009-65BA110719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3627" y="2506216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9" name="Текст 70">
            <a:extLst>
              <a:ext uri="{FF2B5EF4-FFF2-40B4-BE49-F238E27FC236}">
                <a16:creationId xmlns:a16="http://schemas.microsoft.com/office/drawing/2014/main" xmlns="" id="{3D811691-DBD4-4E8D-B255-3255FF5F17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2848" y="2506214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31" name="Текст 72">
            <a:extLst>
              <a:ext uri="{FF2B5EF4-FFF2-40B4-BE49-F238E27FC236}">
                <a16:creationId xmlns:a16="http://schemas.microsoft.com/office/drawing/2014/main" xmlns="" id="{333D43F9-BAB7-4B76-AA1D-66F265AEFD9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9448" y="2506216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2" name="Текст 70">
            <a:extLst>
              <a:ext uri="{FF2B5EF4-FFF2-40B4-BE49-F238E27FC236}">
                <a16:creationId xmlns:a16="http://schemas.microsoft.com/office/drawing/2014/main" xmlns="" id="{3FAFD3D7-1D35-46ED-AF4A-46F7A88D4A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88670" y="2506214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34" name="Текст 72">
            <a:extLst>
              <a:ext uri="{FF2B5EF4-FFF2-40B4-BE49-F238E27FC236}">
                <a16:creationId xmlns:a16="http://schemas.microsoft.com/office/drawing/2014/main" xmlns="" id="{272374DD-54CF-403D-BA18-31F7DB30404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15271" y="2506216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5" name="Текст 70">
            <a:extLst>
              <a:ext uri="{FF2B5EF4-FFF2-40B4-BE49-F238E27FC236}">
                <a16:creationId xmlns:a16="http://schemas.microsoft.com/office/drawing/2014/main" xmlns="" id="{13CDD5CD-A1A6-4E24-9BF9-72A65DD961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14493" y="2506214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37" name="Текст 72">
            <a:extLst>
              <a:ext uri="{FF2B5EF4-FFF2-40B4-BE49-F238E27FC236}">
                <a16:creationId xmlns:a16="http://schemas.microsoft.com/office/drawing/2014/main" xmlns="" id="{1ED41AF5-6E07-448D-83D7-53F43C909E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63627" y="3819260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8" name="Текст 70">
            <a:extLst>
              <a:ext uri="{FF2B5EF4-FFF2-40B4-BE49-F238E27FC236}">
                <a16:creationId xmlns:a16="http://schemas.microsoft.com/office/drawing/2014/main" xmlns="" id="{D51FCBE6-C446-479A-94EF-45DAD0B365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62848" y="3819258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40" name="Текст 72">
            <a:extLst>
              <a:ext uri="{FF2B5EF4-FFF2-40B4-BE49-F238E27FC236}">
                <a16:creationId xmlns:a16="http://schemas.microsoft.com/office/drawing/2014/main" xmlns="" id="{6D21A476-347F-46D6-9597-C9B675ED067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89448" y="3819260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41" name="Текст 70">
            <a:extLst>
              <a:ext uri="{FF2B5EF4-FFF2-40B4-BE49-F238E27FC236}">
                <a16:creationId xmlns:a16="http://schemas.microsoft.com/office/drawing/2014/main" xmlns="" id="{5DB32E64-6BD3-4601-8B01-7E16578F26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88670" y="3819258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43" name="Текст 72">
            <a:extLst>
              <a:ext uri="{FF2B5EF4-FFF2-40B4-BE49-F238E27FC236}">
                <a16:creationId xmlns:a16="http://schemas.microsoft.com/office/drawing/2014/main" xmlns="" id="{88EB23DD-F421-43D4-81EE-0EE886C70D8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515271" y="3819260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44" name="Текст 70">
            <a:extLst>
              <a:ext uri="{FF2B5EF4-FFF2-40B4-BE49-F238E27FC236}">
                <a16:creationId xmlns:a16="http://schemas.microsoft.com/office/drawing/2014/main" xmlns="" id="{06CEFC3F-4DE5-4EB3-9FEA-ADF215BE940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514493" y="3819258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46" name="Текст 72">
            <a:extLst>
              <a:ext uri="{FF2B5EF4-FFF2-40B4-BE49-F238E27FC236}">
                <a16:creationId xmlns:a16="http://schemas.microsoft.com/office/drawing/2014/main" xmlns="" id="{10388FE9-9613-4632-AAB7-603AD66A7BD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263627" y="5132289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47" name="Текст 70">
            <a:extLst>
              <a:ext uri="{FF2B5EF4-FFF2-40B4-BE49-F238E27FC236}">
                <a16:creationId xmlns:a16="http://schemas.microsoft.com/office/drawing/2014/main" xmlns="" id="{C198B7D9-F19E-4F6F-B073-792A97D520E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62848" y="5132285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49" name="Текст 72">
            <a:extLst>
              <a:ext uri="{FF2B5EF4-FFF2-40B4-BE49-F238E27FC236}">
                <a16:creationId xmlns:a16="http://schemas.microsoft.com/office/drawing/2014/main" xmlns="" id="{A3C795C9-4FC7-4D2E-B325-CD2653966B5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89448" y="5132289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50" name="Текст 70">
            <a:extLst>
              <a:ext uri="{FF2B5EF4-FFF2-40B4-BE49-F238E27FC236}">
                <a16:creationId xmlns:a16="http://schemas.microsoft.com/office/drawing/2014/main" xmlns="" id="{968FF56A-29CD-4AFB-A941-5E9E817D598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88670" y="5132285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52" name="Текст 72">
            <a:extLst>
              <a:ext uri="{FF2B5EF4-FFF2-40B4-BE49-F238E27FC236}">
                <a16:creationId xmlns:a16="http://schemas.microsoft.com/office/drawing/2014/main" xmlns="" id="{A0A8C4AF-0E79-4569-86E8-6BD5DAE7A5D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515271" y="5132289"/>
            <a:ext cx="2821873" cy="1028933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53" name="Текст 70">
            <a:extLst>
              <a:ext uri="{FF2B5EF4-FFF2-40B4-BE49-F238E27FC236}">
                <a16:creationId xmlns:a16="http://schemas.microsoft.com/office/drawing/2014/main" xmlns="" id="{6CC52E39-C118-4A57-A3D9-BE20AD0BDBA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514493" y="5132285"/>
            <a:ext cx="1000779" cy="1028950"/>
          </a:xfrm>
          <a:solidFill>
            <a:schemeClr val="accent6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B w="0" h="0"/>
          </a:sp3d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xmlns="" id="{878BF30B-7A79-477B-9602-949A6EC6AC15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3071250" y="1193539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59" name="Объект 9">
            <a:extLst>
              <a:ext uri="{FF2B5EF4-FFF2-40B4-BE49-F238E27FC236}">
                <a16:creationId xmlns:a16="http://schemas.microsoft.com/office/drawing/2014/main" xmlns="" id="{64171E0B-D3E4-4B53-8121-2FCB6E43AE2D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7197417" y="1193522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0" name="Объект 9">
            <a:extLst>
              <a:ext uri="{FF2B5EF4-FFF2-40B4-BE49-F238E27FC236}">
                <a16:creationId xmlns:a16="http://schemas.microsoft.com/office/drawing/2014/main" xmlns="" id="{8ACE6598-8959-4C98-9E01-7DA432965A9A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11323237" y="1193539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1" name="Объект 9">
            <a:extLst>
              <a:ext uri="{FF2B5EF4-FFF2-40B4-BE49-F238E27FC236}">
                <a16:creationId xmlns:a16="http://schemas.microsoft.com/office/drawing/2014/main" xmlns="" id="{97E0B769-A8C1-468C-88E0-622CBB7FBF6F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3071250" y="2506583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2" name="Объект 9">
            <a:extLst>
              <a:ext uri="{FF2B5EF4-FFF2-40B4-BE49-F238E27FC236}">
                <a16:creationId xmlns:a16="http://schemas.microsoft.com/office/drawing/2014/main" xmlns="" id="{D5CD539E-E784-4F4A-B6C0-184F2302BF62}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7197417" y="2506566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3" name="Объект 9">
            <a:extLst>
              <a:ext uri="{FF2B5EF4-FFF2-40B4-BE49-F238E27FC236}">
                <a16:creationId xmlns:a16="http://schemas.microsoft.com/office/drawing/2014/main" xmlns="" id="{BE944E88-82A4-4A85-B9D9-4E408AFC0AD9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11323237" y="2506583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4" name="Объект 9">
            <a:extLst>
              <a:ext uri="{FF2B5EF4-FFF2-40B4-BE49-F238E27FC236}">
                <a16:creationId xmlns:a16="http://schemas.microsoft.com/office/drawing/2014/main" xmlns="" id="{84433335-3E91-4704-91A4-63A963892822}"/>
              </a:ext>
            </a:extLst>
          </p:cNvPr>
          <p:cNvSpPr>
            <a:spLocks noGrp="1"/>
          </p:cNvSpPr>
          <p:nvPr>
            <p:ph sz="quarter" idx="55" hasCustomPrompt="1"/>
          </p:nvPr>
        </p:nvSpPr>
        <p:spPr>
          <a:xfrm>
            <a:off x="3071250" y="3819627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5" name="Объект 9">
            <a:extLst>
              <a:ext uri="{FF2B5EF4-FFF2-40B4-BE49-F238E27FC236}">
                <a16:creationId xmlns:a16="http://schemas.microsoft.com/office/drawing/2014/main" xmlns="" id="{D321B19E-DD99-4ED1-ADF1-A7D759C5B8B6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7197417" y="3819610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6" name="Объект 9">
            <a:extLst>
              <a:ext uri="{FF2B5EF4-FFF2-40B4-BE49-F238E27FC236}">
                <a16:creationId xmlns:a16="http://schemas.microsoft.com/office/drawing/2014/main" xmlns="" id="{87CEAE30-5291-4297-9F02-E932B4DEAE32}"/>
              </a:ext>
            </a:extLst>
          </p:cNvPr>
          <p:cNvSpPr>
            <a:spLocks noGrp="1"/>
          </p:cNvSpPr>
          <p:nvPr>
            <p:ph sz="quarter" idx="57" hasCustomPrompt="1"/>
          </p:nvPr>
        </p:nvSpPr>
        <p:spPr>
          <a:xfrm>
            <a:off x="11323237" y="3819627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7" name="Объект 9">
            <a:extLst>
              <a:ext uri="{FF2B5EF4-FFF2-40B4-BE49-F238E27FC236}">
                <a16:creationId xmlns:a16="http://schemas.microsoft.com/office/drawing/2014/main" xmlns="" id="{09D743CC-A85C-4821-AFF1-BE1B0FCDFF3D}"/>
              </a:ext>
            </a:extLst>
          </p:cNvPr>
          <p:cNvSpPr>
            <a:spLocks noGrp="1"/>
          </p:cNvSpPr>
          <p:nvPr>
            <p:ph sz="quarter" idx="58" hasCustomPrompt="1"/>
          </p:nvPr>
        </p:nvSpPr>
        <p:spPr>
          <a:xfrm>
            <a:off x="3071250" y="5132252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8" name="Объект 9">
            <a:extLst>
              <a:ext uri="{FF2B5EF4-FFF2-40B4-BE49-F238E27FC236}">
                <a16:creationId xmlns:a16="http://schemas.microsoft.com/office/drawing/2014/main" xmlns="" id="{E9F71E08-F671-4F02-97AD-9AEFACE17EE2}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7197417" y="5132235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9" name="Объект 9">
            <a:extLst>
              <a:ext uri="{FF2B5EF4-FFF2-40B4-BE49-F238E27FC236}">
                <a16:creationId xmlns:a16="http://schemas.microsoft.com/office/drawing/2014/main" xmlns="" id="{12BEF265-F2C5-494B-B1B8-36AC287CEA31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11323237" y="5132252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C56E148-0CCB-3AB1-C79A-64693AAFAD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5035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Группа 70">
            <a:extLst>
              <a:ext uri="{FF2B5EF4-FFF2-40B4-BE49-F238E27FC236}">
                <a16:creationId xmlns:a16="http://schemas.microsoft.com/office/drawing/2014/main" xmlns="" id="{7DB59B54-196E-230E-1555-BDAC7937B05B}"/>
              </a:ext>
            </a:extLst>
          </p:cNvPr>
          <p:cNvGrpSpPr/>
          <p:nvPr userDrawn="1"/>
        </p:nvGrpSpPr>
        <p:grpSpPr>
          <a:xfrm>
            <a:off x="99350" y="6514708"/>
            <a:ext cx="12440314" cy="663020"/>
            <a:chOff x="365238" y="5066997"/>
            <a:chExt cx="41343035" cy="2203421"/>
          </a:xfrm>
        </p:grpSpPr>
        <p:pic>
          <p:nvPicPr>
            <p:cNvPr id="75" name="Рисунок 7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8118A190-E392-EAC3-7AC7-97945F0A1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8684724" y="5066997"/>
              <a:ext cx="3915265" cy="220342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2A0C4A3B-CCB5-B36B-7358-FBC81B580BB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4524981" y="5066998"/>
              <a:ext cx="3915266" cy="220342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F3E59ABC-5640-8BB0-2C36-A9EB850A04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365238" y="5066998"/>
              <a:ext cx="3915266" cy="220342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2F9C086B-DA36-1E96-6135-0152DFA0A05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12844467" y="5066997"/>
              <a:ext cx="3915267" cy="2203421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739E8FD9-CC32-A641-BBD9-60A6BB30A1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17004209" y="5066997"/>
              <a:ext cx="3915267" cy="2203421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CAF34B4-FB56-C072-EC5C-BFAD18D656F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21163949" y="5066997"/>
              <a:ext cx="3915267" cy="2203421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EE7ED72E-7A7E-702B-B974-A0112A8852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25323689" y="5066997"/>
              <a:ext cx="3915267" cy="2203421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915D0490-ED44-0A40-99E7-DEA988BDC0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29483429" y="5066997"/>
              <a:ext cx="3915267" cy="2203421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82EF9FA6-758A-926B-FFCF-C72D0D028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33643171" y="5066997"/>
              <a:ext cx="3915266" cy="2203421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AA999D8D-CF6B-46BA-2032-509DF3CC5E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37793006" y="5066997"/>
              <a:ext cx="3915267" cy="2203421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xmlns="" id="{5237E39E-EA9C-C25C-F757-EF351C7D5B5C}"/>
              </a:ext>
            </a:extLst>
          </p:cNvPr>
          <p:cNvGrpSpPr/>
          <p:nvPr userDrawn="1"/>
        </p:nvGrpSpPr>
        <p:grpSpPr>
          <a:xfrm>
            <a:off x="115620" y="5947152"/>
            <a:ext cx="12424043" cy="507776"/>
            <a:chOff x="77798" y="6588924"/>
            <a:chExt cx="15293384" cy="625048"/>
          </a:xfrm>
        </p:grpSpPr>
        <p:pic>
          <p:nvPicPr>
            <p:cNvPr id="86" name="Рисунок 8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621F13F4-7906-AC21-2D11-863E364B29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1042" y="6593474"/>
              <a:ext cx="1094481" cy="615948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99972AD3-FF51-F353-82AD-D1B945D3C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3627529" y="6593474"/>
              <a:ext cx="1094479" cy="615948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EAC6F471-786D-7847-03EE-FCFA5674F7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7798" y="6593474"/>
              <a:ext cx="1094481" cy="615948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54F49132-A466-C0C3-2812-24E9C45FC2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2444286" y="6598024"/>
              <a:ext cx="1094484" cy="615948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99AB24AB-0776-6190-22AC-2AD03DA69E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94012" y="6588924"/>
              <a:ext cx="1094481" cy="615948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A9377649-8DC5-349D-2C6D-35E7717A56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10768" y="6588924"/>
              <a:ext cx="1094481" cy="615948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52CC7E13-0983-F595-4C91-A98FE6BF6C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7177256" y="6593473"/>
              <a:ext cx="1094484" cy="615948"/>
            </a:xfrm>
            <a:prstGeom prst="rect">
              <a:avLst/>
            </a:prstGeom>
          </p:spPr>
        </p:pic>
        <p:pic>
          <p:nvPicPr>
            <p:cNvPr id="93" name="Рисунок 9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76C2226A-2066-689A-148E-6B5485DF7B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10726981" y="6598024"/>
              <a:ext cx="1094479" cy="615948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5C98086D-1665-1C1A-2565-6FDADBA583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60491" y="6588924"/>
              <a:ext cx="1094481" cy="615948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8F10629F-AC84-D817-C104-A1F8AB9C2E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43724" y="6593474"/>
              <a:ext cx="1094481" cy="61594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19A430E3-871A-9353-A94B-1E384AEA46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910189" y="6588924"/>
              <a:ext cx="1094481" cy="615950"/>
            </a:xfrm>
            <a:prstGeom prst="rect">
              <a:avLst/>
            </a:prstGeom>
          </p:spPr>
        </p:pic>
        <p:pic>
          <p:nvPicPr>
            <p:cNvPr id="97" name="Рисунок 9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F5D7843B-40B4-268E-9A45-5A7B77723F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13093446" y="6598022"/>
              <a:ext cx="1094479" cy="615948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D03A6F1-4088-E01B-F185-EAE5CE449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276701" y="6588924"/>
              <a:ext cx="1094481" cy="615950"/>
            </a:xfrm>
            <a:prstGeom prst="rect">
              <a:avLst/>
            </a:prstGeom>
          </p:spPr>
        </p:pic>
      </p:grpSp>
      <p:sp>
        <p:nvSpPr>
          <p:cNvPr id="99" name="Номер слайда 5">
            <a:extLst>
              <a:ext uri="{FF2B5EF4-FFF2-40B4-BE49-F238E27FC236}">
                <a16:creationId xmlns:a16="http://schemas.microsoft.com/office/drawing/2014/main" xmlns="" id="{4215A8EF-1A7D-F6EF-29D7-BBD7541C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0" name="Текст 11">
            <a:extLst>
              <a:ext uri="{FF2B5EF4-FFF2-40B4-BE49-F238E27FC236}">
                <a16:creationId xmlns:a16="http://schemas.microsoft.com/office/drawing/2014/main" xmlns="" id="{45D8B80A-06A2-8E5E-7F7A-EB12CEE3D3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73" name="Текст 72">
            <a:extLst>
              <a:ext uri="{FF2B5EF4-FFF2-40B4-BE49-F238E27FC236}">
                <a16:creationId xmlns:a16="http://schemas.microsoft.com/office/drawing/2014/main" xmlns="" id="{747CCF94-5233-4C15-85C0-93E01EAF45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3627" y="1193155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2" name="Текст 72">
            <a:extLst>
              <a:ext uri="{FF2B5EF4-FFF2-40B4-BE49-F238E27FC236}">
                <a16:creationId xmlns:a16="http://schemas.microsoft.com/office/drawing/2014/main" xmlns="" id="{B9BD65A6-9CBC-45C4-AE04-822C4619F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89448" y="1193155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5" name="Текст 72">
            <a:extLst>
              <a:ext uri="{FF2B5EF4-FFF2-40B4-BE49-F238E27FC236}">
                <a16:creationId xmlns:a16="http://schemas.microsoft.com/office/drawing/2014/main" xmlns="" id="{05CDB41F-C37D-4F3E-BDE4-1072552E64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15271" y="1193155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8" name="Текст 72">
            <a:extLst>
              <a:ext uri="{FF2B5EF4-FFF2-40B4-BE49-F238E27FC236}">
                <a16:creationId xmlns:a16="http://schemas.microsoft.com/office/drawing/2014/main" xmlns="" id="{5504B789-C350-4E67-A009-65BA110719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3627" y="2506216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1" name="Текст 72">
            <a:extLst>
              <a:ext uri="{FF2B5EF4-FFF2-40B4-BE49-F238E27FC236}">
                <a16:creationId xmlns:a16="http://schemas.microsoft.com/office/drawing/2014/main" xmlns="" id="{333D43F9-BAB7-4B76-AA1D-66F265AEFD9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9448" y="2506216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4" name="Текст 72">
            <a:extLst>
              <a:ext uri="{FF2B5EF4-FFF2-40B4-BE49-F238E27FC236}">
                <a16:creationId xmlns:a16="http://schemas.microsoft.com/office/drawing/2014/main" xmlns="" id="{272374DD-54CF-403D-BA18-31F7DB30404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15271" y="2506216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7" name="Текст 72">
            <a:extLst>
              <a:ext uri="{FF2B5EF4-FFF2-40B4-BE49-F238E27FC236}">
                <a16:creationId xmlns:a16="http://schemas.microsoft.com/office/drawing/2014/main" xmlns="" id="{1ED41AF5-6E07-448D-83D7-53F43C909E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63627" y="3819260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40" name="Текст 72">
            <a:extLst>
              <a:ext uri="{FF2B5EF4-FFF2-40B4-BE49-F238E27FC236}">
                <a16:creationId xmlns:a16="http://schemas.microsoft.com/office/drawing/2014/main" xmlns="" id="{6D21A476-347F-46D6-9597-C9B675ED067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89448" y="3819260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43" name="Текст 72">
            <a:extLst>
              <a:ext uri="{FF2B5EF4-FFF2-40B4-BE49-F238E27FC236}">
                <a16:creationId xmlns:a16="http://schemas.microsoft.com/office/drawing/2014/main" xmlns="" id="{88EB23DD-F421-43D4-81EE-0EE886C70D8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515271" y="3819260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46" name="Текст 72">
            <a:extLst>
              <a:ext uri="{FF2B5EF4-FFF2-40B4-BE49-F238E27FC236}">
                <a16:creationId xmlns:a16="http://schemas.microsoft.com/office/drawing/2014/main" xmlns="" id="{10388FE9-9613-4632-AAB7-603AD66A7BD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263627" y="5132289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49" name="Текст 72">
            <a:extLst>
              <a:ext uri="{FF2B5EF4-FFF2-40B4-BE49-F238E27FC236}">
                <a16:creationId xmlns:a16="http://schemas.microsoft.com/office/drawing/2014/main" xmlns="" id="{A3C795C9-4FC7-4D2E-B325-CD2653966B5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89448" y="5132289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52" name="Текст 72">
            <a:extLst>
              <a:ext uri="{FF2B5EF4-FFF2-40B4-BE49-F238E27FC236}">
                <a16:creationId xmlns:a16="http://schemas.microsoft.com/office/drawing/2014/main" xmlns="" id="{A0A8C4AF-0E79-4569-86E8-6BD5DAE7A5D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515271" y="5132289"/>
            <a:ext cx="282187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xmlns="" id="{878BF30B-7A79-477B-9602-949A6EC6AC15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3071250" y="1193539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59" name="Объект 9">
            <a:extLst>
              <a:ext uri="{FF2B5EF4-FFF2-40B4-BE49-F238E27FC236}">
                <a16:creationId xmlns:a16="http://schemas.microsoft.com/office/drawing/2014/main" xmlns="" id="{64171E0B-D3E4-4B53-8121-2FCB6E43AE2D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7197417" y="1193522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0" name="Объект 9">
            <a:extLst>
              <a:ext uri="{FF2B5EF4-FFF2-40B4-BE49-F238E27FC236}">
                <a16:creationId xmlns:a16="http://schemas.microsoft.com/office/drawing/2014/main" xmlns="" id="{8ACE6598-8959-4C98-9E01-7DA432965A9A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11323237" y="1193539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1" name="Объект 9">
            <a:extLst>
              <a:ext uri="{FF2B5EF4-FFF2-40B4-BE49-F238E27FC236}">
                <a16:creationId xmlns:a16="http://schemas.microsoft.com/office/drawing/2014/main" xmlns="" id="{97E0B769-A8C1-468C-88E0-622CBB7FBF6F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3071250" y="2506583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2" name="Объект 9">
            <a:extLst>
              <a:ext uri="{FF2B5EF4-FFF2-40B4-BE49-F238E27FC236}">
                <a16:creationId xmlns:a16="http://schemas.microsoft.com/office/drawing/2014/main" xmlns="" id="{D5CD539E-E784-4F4A-B6C0-184F2302BF62}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7197417" y="2506566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3" name="Объект 9">
            <a:extLst>
              <a:ext uri="{FF2B5EF4-FFF2-40B4-BE49-F238E27FC236}">
                <a16:creationId xmlns:a16="http://schemas.microsoft.com/office/drawing/2014/main" xmlns="" id="{BE944E88-82A4-4A85-B9D9-4E408AFC0AD9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11323237" y="2506583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4" name="Объект 9">
            <a:extLst>
              <a:ext uri="{FF2B5EF4-FFF2-40B4-BE49-F238E27FC236}">
                <a16:creationId xmlns:a16="http://schemas.microsoft.com/office/drawing/2014/main" xmlns="" id="{84433335-3E91-4704-91A4-63A963892822}"/>
              </a:ext>
            </a:extLst>
          </p:cNvPr>
          <p:cNvSpPr>
            <a:spLocks noGrp="1"/>
          </p:cNvSpPr>
          <p:nvPr>
            <p:ph sz="quarter" idx="55" hasCustomPrompt="1"/>
          </p:nvPr>
        </p:nvSpPr>
        <p:spPr>
          <a:xfrm>
            <a:off x="3071250" y="3819627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5" name="Объект 9">
            <a:extLst>
              <a:ext uri="{FF2B5EF4-FFF2-40B4-BE49-F238E27FC236}">
                <a16:creationId xmlns:a16="http://schemas.microsoft.com/office/drawing/2014/main" xmlns="" id="{D321B19E-DD99-4ED1-ADF1-A7D759C5B8B6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7197417" y="3819610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6" name="Объект 9">
            <a:extLst>
              <a:ext uri="{FF2B5EF4-FFF2-40B4-BE49-F238E27FC236}">
                <a16:creationId xmlns:a16="http://schemas.microsoft.com/office/drawing/2014/main" xmlns="" id="{87CEAE30-5291-4297-9F02-E932B4DEAE32}"/>
              </a:ext>
            </a:extLst>
          </p:cNvPr>
          <p:cNvSpPr>
            <a:spLocks noGrp="1"/>
          </p:cNvSpPr>
          <p:nvPr>
            <p:ph sz="quarter" idx="57" hasCustomPrompt="1"/>
          </p:nvPr>
        </p:nvSpPr>
        <p:spPr>
          <a:xfrm>
            <a:off x="11323237" y="3819627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7" name="Объект 9">
            <a:extLst>
              <a:ext uri="{FF2B5EF4-FFF2-40B4-BE49-F238E27FC236}">
                <a16:creationId xmlns:a16="http://schemas.microsoft.com/office/drawing/2014/main" xmlns="" id="{09D743CC-A85C-4821-AFF1-BE1B0FCDFF3D}"/>
              </a:ext>
            </a:extLst>
          </p:cNvPr>
          <p:cNvSpPr>
            <a:spLocks noGrp="1"/>
          </p:cNvSpPr>
          <p:nvPr>
            <p:ph sz="quarter" idx="58" hasCustomPrompt="1"/>
          </p:nvPr>
        </p:nvSpPr>
        <p:spPr>
          <a:xfrm>
            <a:off x="3071250" y="5132252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8" name="Объект 9">
            <a:extLst>
              <a:ext uri="{FF2B5EF4-FFF2-40B4-BE49-F238E27FC236}">
                <a16:creationId xmlns:a16="http://schemas.microsoft.com/office/drawing/2014/main" xmlns="" id="{E9F71E08-F671-4F02-97AD-9AEFACE17EE2}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7197417" y="5132235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9" name="Объект 9">
            <a:extLst>
              <a:ext uri="{FF2B5EF4-FFF2-40B4-BE49-F238E27FC236}">
                <a16:creationId xmlns:a16="http://schemas.microsoft.com/office/drawing/2014/main" xmlns="" id="{12BEF265-F2C5-494B-B1B8-36AC287CEA31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11323237" y="5132252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0FE8414-A34B-4931-814C-FAD613063A7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62501" y="1193539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45" name="Текст 2">
            <a:extLst>
              <a:ext uri="{FF2B5EF4-FFF2-40B4-BE49-F238E27FC236}">
                <a16:creationId xmlns:a16="http://schemas.microsoft.com/office/drawing/2014/main" xmlns="" id="{18FFB1A2-FCD7-49C0-9E1B-3ABA4BD4DDC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62501" y="2506566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48" name="Текст 2">
            <a:extLst>
              <a:ext uri="{FF2B5EF4-FFF2-40B4-BE49-F238E27FC236}">
                <a16:creationId xmlns:a16="http://schemas.microsoft.com/office/drawing/2014/main" xmlns="" id="{F8A2D4C6-20FB-47AB-9A4C-1CF10BDFB440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62501" y="3819610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51" name="Текст 2">
            <a:extLst>
              <a:ext uri="{FF2B5EF4-FFF2-40B4-BE49-F238E27FC236}">
                <a16:creationId xmlns:a16="http://schemas.microsoft.com/office/drawing/2014/main" xmlns="" id="{BAA59D01-7975-4275-AD8F-C616E33F94C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62501" y="5132235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54" name="Текст 2">
            <a:extLst>
              <a:ext uri="{FF2B5EF4-FFF2-40B4-BE49-F238E27FC236}">
                <a16:creationId xmlns:a16="http://schemas.microsoft.com/office/drawing/2014/main" xmlns="" id="{D7804EAE-25A0-4980-B47B-C55866EACB4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395060" y="1193539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xmlns="" id="{E3FC9B88-E78A-4FE8-9B73-9CBA1E4A45FB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395060" y="2506566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56" name="Текст 2">
            <a:extLst>
              <a:ext uri="{FF2B5EF4-FFF2-40B4-BE49-F238E27FC236}">
                <a16:creationId xmlns:a16="http://schemas.microsoft.com/office/drawing/2014/main" xmlns="" id="{222BAECD-926E-4A88-8B35-E008710A9BDA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395060" y="3819610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57" name="Текст 2">
            <a:extLst>
              <a:ext uri="{FF2B5EF4-FFF2-40B4-BE49-F238E27FC236}">
                <a16:creationId xmlns:a16="http://schemas.microsoft.com/office/drawing/2014/main" xmlns="" id="{456622C7-40CE-460C-901D-AD576A0CE064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395060" y="5132235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58" name="Текст 2">
            <a:extLst>
              <a:ext uri="{FF2B5EF4-FFF2-40B4-BE49-F238E27FC236}">
                <a16:creationId xmlns:a16="http://schemas.microsoft.com/office/drawing/2014/main" xmlns="" id="{F38C08A6-1208-40D8-BB6F-4E90579FE34E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510218" y="1193539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70" name="Текст 2">
            <a:extLst>
              <a:ext uri="{FF2B5EF4-FFF2-40B4-BE49-F238E27FC236}">
                <a16:creationId xmlns:a16="http://schemas.microsoft.com/office/drawing/2014/main" xmlns="" id="{F04DB1B2-17BE-4544-8218-DCE3C63824A2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510218" y="2506566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72" name="Текст 2">
            <a:extLst>
              <a:ext uri="{FF2B5EF4-FFF2-40B4-BE49-F238E27FC236}">
                <a16:creationId xmlns:a16="http://schemas.microsoft.com/office/drawing/2014/main" xmlns="" id="{CDA6E7DB-1318-4A85-A29E-CF3F1F066D76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510218" y="3819610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74" name="Текст 2">
            <a:extLst>
              <a:ext uri="{FF2B5EF4-FFF2-40B4-BE49-F238E27FC236}">
                <a16:creationId xmlns:a16="http://schemas.microsoft.com/office/drawing/2014/main" xmlns="" id="{E697E64B-62AF-41C8-8779-7487737FED8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510218" y="5132235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40E2346-57A3-001D-156A-88D605FFA1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890664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88CC73D3-10E8-C03A-9BDB-60BEE8A5CA37}"/>
              </a:ext>
            </a:extLst>
          </p:cNvPr>
          <p:cNvGrpSpPr/>
          <p:nvPr userDrawn="1"/>
        </p:nvGrpSpPr>
        <p:grpSpPr>
          <a:xfrm>
            <a:off x="99350" y="6514708"/>
            <a:ext cx="12440314" cy="663020"/>
            <a:chOff x="365238" y="5066997"/>
            <a:chExt cx="41343035" cy="2203421"/>
          </a:xfrm>
        </p:grpSpPr>
        <p:pic>
          <p:nvPicPr>
            <p:cNvPr id="15" name="Рисунок 1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D7311939-143E-B4A9-68C7-8AAAE20B6B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8684724" y="5066997"/>
              <a:ext cx="3915265" cy="2203421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98CD633F-74D4-319E-F2CC-BB4C98F14B4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4524981" y="5066998"/>
              <a:ext cx="3915266" cy="2203420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EA583A5C-8A94-DE76-0DDC-62117C434D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365238" y="5066998"/>
              <a:ext cx="3915266" cy="2203420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507F772B-1B68-5088-C11A-FAB6BC69A76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12844467" y="5066997"/>
              <a:ext cx="3915267" cy="2203421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EA435A9-D0EB-F169-0D0C-39FCC028BA5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17004209" y="5066997"/>
              <a:ext cx="3915267" cy="2203421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CF79605-719C-8DFF-1D04-14DA03CC41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21163949" y="5066997"/>
              <a:ext cx="3915267" cy="2203421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1846C78B-F094-6404-0796-6E60248F6C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25323689" y="5066997"/>
              <a:ext cx="3915267" cy="2203421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84E08A0D-67A3-AC64-3B7A-78E0A01F9E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29483429" y="5066997"/>
              <a:ext cx="3915267" cy="2203421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CC3C2E8-87F1-D012-0F03-C9CAFC9137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33643171" y="5066997"/>
              <a:ext cx="3915266" cy="2203421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D248812-3406-BDF9-1104-6483B66248E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37793006" y="5066997"/>
              <a:ext cx="3915267" cy="2203421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1AEFD0AD-22A8-3A33-6FA1-D57AF6B11FCA}"/>
              </a:ext>
            </a:extLst>
          </p:cNvPr>
          <p:cNvGrpSpPr/>
          <p:nvPr userDrawn="1"/>
        </p:nvGrpSpPr>
        <p:grpSpPr>
          <a:xfrm>
            <a:off x="115620" y="5947152"/>
            <a:ext cx="12424043" cy="507776"/>
            <a:chOff x="77798" y="6588924"/>
            <a:chExt cx="15293384" cy="625048"/>
          </a:xfrm>
        </p:grpSpPr>
        <p:pic>
          <p:nvPicPr>
            <p:cNvPr id="26" name="Рисунок 2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F4FAE013-751F-80AD-F200-810488B91A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1042" y="6593474"/>
              <a:ext cx="1094481" cy="615948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7570B541-FACE-72E4-C5A3-2F91FB9D95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3627529" y="6593474"/>
              <a:ext cx="1094479" cy="615948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48E05F1C-D921-A18B-641B-803BC3B5AD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7798" y="6593474"/>
              <a:ext cx="1094481" cy="615948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77F9D911-94D6-7A39-8F3E-A274D015A6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2444286" y="6598024"/>
              <a:ext cx="1094484" cy="615948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2E36ECB7-FC63-D87C-468B-838C044991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94012" y="6588924"/>
              <a:ext cx="1094481" cy="615948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FF47AF45-0B06-1B6E-9A5E-A34D9100C4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10768" y="6588924"/>
              <a:ext cx="1094481" cy="6159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3123BE4-BCEA-0F69-30C7-F401510950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7177256" y="6593473"/>
              <a:ext cx="1094484" cy="615948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86E440D-7590-9B21-3802-443776152D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10726981" y="6598024"/>
              <a:ext cx="1094479" cy="61594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22518807-5B3C-D42A-1833-313A262089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60491" y="6588924"/>
              <a:ext cx="1094481" cy="615948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7C71DDA-7A18-9073-A6CD-7FC6FDDFEB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43724" y="6593474"/>
              <a:ext cx="1094481" cy="615948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A702C751-ED17-8414-6E0F-01B059A164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910189" y="6588924"/>
              <a:ext cx="1094481" cy="61595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EE4E4786-0F6E-AE44-EDEE-9A4458489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13093446" y="6598022"/>
              <a:ext cx="1094479" cy="61594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A6CE96E5-D95F-CC02-B58F-C766CF4E28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276701" y="6588924"/>
              <a:ext cx="1094481" cy="615950"/>
            </a:xfrm>
            <a:prstGeom prst="rect">
              <a:avLst/>
            </a:prstGeom>
          </p:spPr>
        </p:pic>
      </p:grpSp>
      <p:sp>
        <p:nvSpPr>
          <p:cNvPr id="39" name="Номер слайда 5">
            <a:extLst>
              <a:ext uri="{FF2B5EF4-FFF2-40B4-BE49-F238E27FC236}">
                <a16:creationId xmlns:a16="http://schemas.microsoft.com/office/drawing/2014/main" xmlns="" id="{012D3927-D29A-0280-3943-3479410B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0" name="Текст 11">
            <a:extLst>
              <a:ext uri="{FF2B5EF4-FFF2-40B4-BE49-F238E27FC236}">
                <a16:creationId xmlns:a16="http://schemas.microsoft.com/office/drawing/2014/main" xmlns="" id="{06E74A46-C46E-7779-E8F1-0E70D9076E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1C2CF91-D31B-4C7E-8CFA-38FDCECE283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62152" y="992221"/>
            <a:ext cx="12074989" cy="446876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dirty="0"/>
              <a:t>Диаграмма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8ECC538B-7C79-4EAD-BC3B-3AFDA6F6DB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62152" y="5730333"/>
            <a:ext cx="12074989" cy="128612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dirty="0"/>
              <a:t>Объект или текст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2CF6E8F-FEE6-945B-195A-FBF3DC2AD27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113061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xmlns="" id="{D7BE6FD1-5AA3-5F82-FFC6-16C59CEC86F2}"/>
              </a:ext>
            </a:extLst>
          </p:cNvPr>
          <p:cNvSpPr/>
          <p:nvPr userDrawn="1"/>
        </p:nvSpPr>
        <p:spPr>
          <a:xfrm>
            <a:off x="6299994" y="0"/>
            <a:ext cx="6299994" cy="727233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4400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DDE7833-29A9-4F17-A4E4-10698C09CDA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62851" y="992221"/>
            <a:ext cx="5846119" cy="5987206"/>
          </a:xfr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pPr lvl="0"/>
            <a:r>
              <a:rPr lang="ru-RU" dirty="0"/>
              <a:t>КАРТА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360F4515-1627-4FCC-8DD8-DAD63CD8C73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511047" y="992221"/>
            <a:ext cx="5826097" cy="2795457"/>
          </a:xfr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pPr lvl="0"/>
            <a:r>
              <a:rPr lang="ru-RU" dirty="0"/>
              <a:t>ТАБЛИЦА / ТЕКСТ</a:t>
            </a:r>
          </a:p>
        </p:txBody>
      </p:sp>
      <p:sp>
        <p:nvSpPr>
          <p:cNvPr id="24" name="Объект 4">
            <a:extLst>
              <a:ext uri="{FF2B5EF4-FFF2-40B4-BE49-F238E27FC236}">
                <a16:creationId xmlns:a16="http://schemas.microsoft.com/office/drawing/2014/main" xmlns="" id="{55E72068-1963-4960-A63D-F50E5367E7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11047" y="4020985"/>
            <a:ext cx="5826097" cy="2958443"/>
          </a:xfr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pPr lvl="0"/>
            <a:r>
              <a:rPr lang="ru-RU" dirty="0"/>
              <a:t>ТАБЛИЦА / ТЕКСТ</a:t>
            </a:r>
          </a:p>
        </p:txBody>
      </p:sp>
      <p:sp>
        <p:nvSpPr>
          <p:cNvPr id="53" name="Номер слайда 5">
            <a:extLst>
              <a:ext uri="{FF2B5EF4-FFF2-40B4-BE49-F238E27FC236}">
                <a16:creationId xmlns:a16="http://schemas.microsoft.com/office/drawing/2014/main" xmlns="" id="{5807D44C-3120-F981-35C9-1404EA3C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11">
            <a:extLst>
              <a:ext uri="{FF2B5EF4-FFF2-40B4-BE49-F238E27FC236}">
                <a16:creationId xmlns:a16="http://schemas.microsoft.com/office/drawing/2014/main" xmlns="" id="{E1AC6967-6E50-0344-BA3F-46874CFFCC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94092AD-CACE-0C50-BE9D-26AD595AC1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07379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D44AFE9-7C6F-0C1D-816D-D91D05AC0F58}"/>
              </a:ext>
            </a:extLst>
          </p:cNvPr>
          <p:cNvGrpSpPr/>
          <p:nvPr userDrawn="1"/>
        </p:nvGrpSpPr>
        <p:grpSpPr>
          <a:xfrm>
            <a:off x="99350" y="5947152"/>
            <a:ext cx="12440314" cy="1230576"/>
            <a:chOff x="99350" y="5947152"/>
            <a:chExt cx="12440314" cy="1230576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xmlns="" id="{2EDCD074-98CB-B4BE-C796-4D2DFE74CAB0}"/>
                </a:ext>
              </a:extLst>
            </p:cNvPr>
            <p:cNvGrpSpPr/>
            <p:nvPr userDrawn="1"/>
          </p:nvGrpSpPr>
          <p:grpSpPr>
            <a:xfrm>
              <a:off x="99350" y="6514708"/>
              <a:ext cx="12440314" cy="663020"/>
              <a:chOff x="365238" y="5066997"/>
              <a:chExt cx="41343035" cy="2203421"/>
            </a:xfrm>
          </p:grpSpPr>
          <p:pic>
            <p:nvPicPr>
              <p:cNvPr id="17" name="Рисунок 1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A38588B6-19FC-160E-A192-2D591BC38FB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8684724" y="5066997"/>
                <a:ext cx="3915265" cy="2203421"/>
              </a:xfrm>
              <a:prstGeom prst="rect">
                <a:avLst/>
              </a:prstGeom>
            </p:spPr>
          </p:pic>
          <p:pic>
            <p:nvPicPr>
              <p:cNvPr id="18" name="Рисунок 1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ABD48FD3-A79F-01E6-D260-27D7A63511E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flipH="1">
                <a:off x="4524981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19" name="Рисунок 1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AB29DD20-512F-ED1C-08F2-4C6D919C270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65238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20" name="Рисунок 1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6DE9110D-C3FF-684B-00DE-100E8986E2E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2844467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21" name="Рисунок 2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91E26584-F1E7-DA99-A7E9-BC2272DB264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700420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625AC937-BF91-CF04-89EE-0F67491FC26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flipH="1">
                <a:off x="2116394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9357B26D-F181-819E-3AC3-2B5CD1CABF1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2532368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34" name="Рисунок 3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D4F547DC-DD99-65A3-C9DF-9F1983F289A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flipH="1">
                <a:off x="2948342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35" name="Рисунок 3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22E7D81D-EBA5-F2A9-8035-A8430D9069D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3643171" y="5066997"/>
                <a:ext cx="3915266" cy="2203421"/>
              </a:xfrm>
              <a:prstGeom prst="rect">
                <a:avLst/>
              </a:prstGeom>
            </p:spPr>
          </p:pic>
          <p:pic>
            <p:nvPicPr>
              <p:cNvPr id="36" name="Рисунок 3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50FE7E9D-02C8-6274-F7BA-B7E32D18161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7793006" y="5066997"/>
                <a:ext cx="3915267" cy="2203421"/>
              </a:xfrm>
              <a:prstGeom prst="rect">
                <a:avLst/>
              </a:prstGeom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xmlns="" id="{C369A2AE-BD4E-78E3-7B6A-7B1FD9D615E3}"/>
                </a:ext>
              </a:extLst>
            </p:cNvPr>
            <p:cNvGrpSpPr/>
            <p:nvPr userDrawn="1"/>
          </p:nvGrpSpPr>
          <p:grpSpPr>
            <a:xfrm>
              <a:off x="115620" y="5947152"/>
              <a:ext cx="12424043" cy="507776"/>
              <a:chOff x="77798" y="6588924"/>
              <a:chExt cx="15293384" cy="625048"/>
            </a:xfrm>
          </p:grpSpPr>
          <p:pic>
            <p:nvPicPr>
              <p:cNvPr id="38" name="Рисунок 3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51224240-0FA2-CDBD-5126-76E5C899AE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261042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39" name="Рисунок 3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1CEC576F-2A31-CEB1-1F1C-6E02B79DAE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627529" y="659347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40" name="Рисунок 3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F3BD2F58-2BBB-7B85-7001-2FDB2039167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7798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41" name="Рисунок 4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8C995285-B61A-4198-EAC8-952BE2A3084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444286" y="6598024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42" name="Рисунок 4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2EBCE7F6-E33E-C69C-F27A-A2DA3857503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994012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43" name="Рисунок 4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31A367E0-A47A-8BAF-9FCB-9F57A8BD576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810768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44" name="Рисунок 4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2EAB1A0B-FDF0-49F6-4A55-7DB36D2A42E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7177256" y="6593473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45" name="Рисунок 4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2860AD9E-471E-80E8-918D-84649E60601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0726981" y="659802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D1C86CF9-729B-6D01-F2D8-55B6E91721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360491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47" name="Рисунок 4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9D1EE747-3AB2-24EA-50A2-1FC2101F35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9543724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48" name="Рисунок 4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7A75B64E-EED6-1355-0B09-209763380F2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1910189" y="6588924"/>
                <a:ext cx="1094481" cy="615950"/>
              </a:xfrm>
              <a:prstGeom prst="rect">
                <a:avLst/>
              </a:prstGeom>
            </p:spPr>
          </p:pic>
          <p:pic>
            <p:nvPicPr>
              <p:cNvPr id="49" name="Рисунок 4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0BC06378-BC21-A903-CEF2-21E7962DB0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3093446" y="6598022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50" name="Рисунок 4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8523A21E-E660-0109-9826-14BA8D947C7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6701" y="6588924"/>
                <a:ext cx="1094481" cy="615950"/>
              </a:xfrm>
              <a:prstGeom prst="rect">
                <a:avLst/>
              </a:prstGeom>
            </p:spPr>
          </p:pic>
        </p:grpSp>
      </p:grpSp>
      <p:sp>
        <p:nvSpPr>
          <p:cNvPr id="51" name="Номер слайда 5">
            <a:extLst>
              <a:ext uri="{FF2B5EF4-FFF2-40B4-BE49-F238E27FC236}">
                <a16:creationId xmlns:a16="http://schemas.microsoft.com/office/drawing/2014/main" xmlns="" id="{4C65E182-EAE1-B222-EF24-59C2CEFC4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2" name="Текст 11">
            <a:extLst>
              <a:ext uri="{FF2B5EF4-FFF2-40B4-BE49-F238E27FC236}">
                <a16:creationId xmlns:a16="http://schemas.microsoft.com/office/drawing/2014/main" xmlns="" id="{A93FC13F-DA0D-456C-11A4-113A70CA38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DDE7833-29A9-4F17-A4E4-10698C09CDA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699000" y="1005693"/>
            <a:ext cx="7201990" cy="5965047"/>
          </a:xfr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pPr lvl="0"/>
            <a:r>
              <a:rPr lang="ru-RU" dirty="0"/>
              <a:t>КАРТА</a:t>
            </a:r>
          </a:p>
        </p:txBody>
      </p:sp>
      <p:sp>
        <p:nvSpPr>
          <p:cNvPr id="10" name="Текст 72">
            <a:extLst>
              <a:ext uri="{FF2B5EF4-FFF2-40B4-BE49-F238E27FC236}">
                <a16:creationId xmlns:a16="http://schemas.microsoft.com/office/drawing/2014/main" xmlns="" id="{CB8EB610-49D8-432A-8DFE-C959577008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2849" y="999754"/>
            <a:ext cx="243615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2" name="Текст 72">
            <a:extLst>
              <a:ext uri="{FF2B5EF4-FFF2-40B4-BE49-F238E27FC236}">
                <a16:creationId xmlns:a16="http://schemas.microsoft.com/office/drawing/2014/main" xmlns="" id="{DD225DD8-D7D6-4BE1-95F9-F080CA8C85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2849" y="2230594"/>
            <a:ext cx="243615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3" name="Текст 72">
            <a:extLst>
              <a:ext uri="{FF2B5EF4-FFF2-40B4-BE49-F238E27FC236}">
                <a16:creationId xmlns:a16="http://schemas.microsoft.com/office/drawing/2014/main" xmlns="" id="{92E4ABD3-EA2C-4E32-A22C-A04B6FA6EA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2849" y="3461434"/>
            <a:ext cx="243615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5" name="Текст 72">
            <a:extLst>
              <a:ext uri="{FF2B5EF4-FFF2-40B4-BE49-F238E27FC236}">
                <a16:creationId xmlns:a16="http://schemas.microsoft.com/office/drawing/2014/main" xmlns="" id="{104DD9A7-1409-4AD2-ADAB-781BB2EFA55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2849" y="4696966"/>
            <a:ext cx="243615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6" name="Текст 72">
            <a:extLst>
              <a:ext uri="{FF2B5EF4-FFF2-40B4-BE49-F238E27FC236}">
                <a16:creationId xmlns:a16="http://schemas.microsoft.com/office/drawing/2014/main" xmlns="" id="{8BD34460-BACD-4642-97DE-D4B7000A7C2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62849" y="5932498"/>
            <a:ext cx="243615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54" name="Текст 72">
            <a:extLst>
              <a:ext uri="{FF2B5EF4-FFF2-40B4-BE49-F238E27FC236}">
                <a16:creationId xmlns:a16="http://schemas.microsoft.com/office/drawing/2014/main" xmlns="" id="{11AA47DC-483F-50AE-FC38-B26B768568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98414" y="999754"/>
            <a:ext cx="243615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55" name="Текст 72">
            <a:extLst>
              <a:ext uri="{FF2B5EF4-FFF2-40B4-BE49-F238E27FC236}">
                <a16:creationId xmlns:a16="http://schemas.microsoft.com/office/drawing/2014/main" xmlns="" id="{309F91BC-601A-6FF9-A6FF-11AFE8D7C7E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898414" y="2230594"/>
            <a:ext cx="243615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56" name="Текст 72">
            <a:extLst>
              <a:ext uri="{FF2B5EF4-FFF2-40B4-BE49-F238E27FC236}">
                <a16:creationId xmlns:a16="http://schemas.microsoft.com/office/drawing/2014/main" xmlns="" id="{AC4D4821-EC47-0D68-F8DD-A92749D32DE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898414" y="3461434"/>
            <a:ext cx="243615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57" name="Текст 72">
            <a:extLst>
              <a:ext uri="{FF2B5EF4-FFF2-40B4-BE49-F238E27FC236}">
                <a16:creationId xmlns:a16="http://schemas.microsoft.com/office/drawing/2014/main" xmlns="" id="{3BB5FCF3-099E-EC43-36D1-41000732905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898414" y="4696966"/>
            <a:ext cx="243615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58" name="Текст 72">
            <a:extLst>
              <a:ext uri="{FF2B5EF4-FFF2-40B4-BE49-F238E27FC236}">
                <a16:creationId xmlns:a16="http://schemas.microsoft.com/office/drawing/2014/main" xmlns="" id="{DD3C33A9-B7DA-906D-72E8-840E47BE95B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98414" y="5932498"/>
            <a:ext cx="2436153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A3406E-E171-22D8-B53D-C12251CC0D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96519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A83C39CD-7BD4-A520-09B7-FC65CAB4C6EA}"/>
              </a:ext>
            </a:extLst>
          </p:cNvPr>
          <p:cNvGrpSpPr/>
          <p:nvPr userDrawn="1"/>
        </p:nvGrpSpPr>
        <p:grpSpPr>
          <a:xfrm>
            <a:off x="99350" y="5947152"/>
            <a:ext cx="12440314" cy="1230576"/>
            <a:chOff x="99350" y="5947152"/>
            <a:chExt cx="12440314" cy="1230576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xmlns="" id="{DF7B188F-BD36-64A9-8DA9-FC737006CAF3}"/>
                </a:ext>
              </a:extLst>
            </p:cNvPr>
            <p:cNvGrpSpPr/>
            <p:nvPr userDrawn="1"/>
          </p:nvGrpSpPr>
          <p:grpSpPr>
            <a:xfrm>
              <a:off x="99350" y="6514708"/>
              <a:ext cx="12440314" cy="663020"/>
              <a:chOff x="365238" y="5066997"/>
              <a:chExt cx="41343035" cy="2203421"/>
            </a:xfrm>
          </p:grpSpPr>
          <p:pic>
            <p:nvPicPr>
              <p:cNvPr id="33" name="Рисунок 3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F16851F8-014B-2995-DDB9-7AFF131ABF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8684724" y="5066997"/>
                <a:ext cx="3915265" cy="2203421"/>
              </a:xfrm>
              <a:prstGeom prst="rect">
                <a:avLst/>
              </a:prstGeom>
            </p:spPr>
          </p:pic>
          <p:pic>
            <p:nvPicPr>
              <p:cNvPr id="34" name="Рисунок 3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97C7D271-B580-A9B9-C0B3-18D34E70EB3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flipH="1">
                <a:off x="4524981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35" name="Рисунок 3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6DB45C51-F312-95AF-3779-24A4960E3B4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65238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36" name="Рисунок 3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F7A191D0-1F1B-B680-3204-0BAF21AE504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2844467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E91ED246-0A83-9CB2-0FBF-3EE69BE1D5B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700420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38" name="Рисунок 3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6B5AB13F-54D2-4CF9-CEAA-2C66F4E675E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flipH="1">
                <a:off x="2116394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39" name="Рисунок 3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11C166FF-ECCC-FB50-30D6-4673921F8B1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2532368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40" name="Рисунок 3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B202DAD8-F0FA-35B0-ADE1-A7596F3EA93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flipH="1">
                <a:off x="2948342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41" name="Рисунок 4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195FEAA4-DCAC-928D-7480-AA84CECC01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3643171" y="5066997"/>
                <a:ext cx="3915266" cy="2203421"/>
              </a:xfrm>
              <a:prstGeom prst="rect">
                <a:avLst/>
              </a:prstGeom>
            </p:spPr>
          </p:pic>
          <p:pic>
            <p:nvPicPr>
              <p:cNvPr id="42" name="Рисунок 4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D6396C17-6250-9671-1BBB-F929959DF89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7793006" y="5066997"/>
                <a:ext cx="3915267" cy="2203421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xmlns="" id="{B2B8EEBB-10CB-B924-0552-0707A0CA6EB0}"/>
                </a:ext>
              </a:extLst>
            </p:cNvPr>
            <p:cNvGrpSpPr/>
            <p:nvPr userDrawn="1"/>
          </p:nvGrpSpPr>
          <p:grpSpPr>
            <a:xfrm>
              <a:off x="115620" y="5947152"/>
              <a:ext cx="12424043" cy="507776"/>
              <a:chOff x="77798" y="6588924"/>
              <a:chExt cx="15293384" cy="625048"/>
            </a:xfrm>
          </p:grpSpPr>
          <p:pic>
            <p:nvPicPr>
              <p:cNvPr id="20" name="Рисунок 1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B58B2F27-A928-C2D9-409E-CB6EA8C3D2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261042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21" name="Рисунок 2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5DF92C29-07C4-4765-C22C-E85236B916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627529" y="659347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22" name="Рисунок 2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A0482A55-A5A2-F420-E54D-E6B1AD9E35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7798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23" name="Рисунок 2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032A7054-65DA-55DC-B92A-BBF3F630128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444286" y="6598024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1F460642-C397-54BD-A2D2-C22065CC0AF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994012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25" name="Рисунок 2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5A14DD16-5C04-F2AD-219E-F4FF290E189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810768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26" name="Рисунок 2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AE7EB614-A13F-6931-A6EE-4A6D5A2F44C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7177256" y="6593473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27" name="Рисунок 2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93B4BF35-253D-0B9D-C6BA-E86F6EDF4E9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0726981" y="659802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28" name="Рисунок 2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4833A11F-D310-9A98-1328-833E55BD21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360491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29" name="Рисунок 2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89206CF7-B28B-214B-BB24-1CFE21C0B48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9543724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30" name="Рисунок 2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CD090099-3499-B53D-8E11-F3AC64D337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1910189" y="6588924"/>
                <a:ext cx="1094481" cy="615950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B1984569-BF92-B3F0-1DEB-BE6DA22C88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3093446" y="6598022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32" name="Рисунок 3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30AB222D-016D-82CF-8811-53BBE4362B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6701" y="6588924"/>
                <a:ext cx="1094481" cy="615950"/>
              </a:xfrm>
              <a:prstGeom prst="rect">
                <a:avLst/>
              </a:prstGeom>
            </p:spPr>
          </p:pic>
        </p:grpSp>
      </p:grpSp>
      <p:sp>
        <p:nvSpPr>
          <p:cNvPr id="43" name="Номер слайда 5">
            <a:extLst>
              <a:ext uri="{FF2B5EF4-FFF2-40B4-BE49-F238E27FC236}">
                <a16:creationId xmlns:a16="http://schemas.microsoft.com/office/drawing/2014/main" xmlns="" id="{8DB24829-630D-5DDC-6BD4-8FC9DE222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4" name="Текст 11">
            <a:extLst>
              <a:ext uri="{FF2B5EF4-FFF2-40B4-BE49-F238E27FC236}">
                <a16:creationId xmlns:a16="http://schemas.microsoft.com/office/drawing/2014/main" xmlns="" id="{5AC71CF4-23A5-6218-D064-25CA52C27B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DDE7833-29A9-4F17-A4E4-10698C09CDA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966249" y="837199"/>
            <a:ext cx="6680619" cy="6133542"/>
          </a:xfr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pPr lvl="0"/>
            <a:r>
              <a:rPr lang="ru-RU" dirty="0"/>
              <a:t>КАРТА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C9EDCE5-1766-4120-8541-0B5AA6682CB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62500" y="836932"/>
            <a:ext cx="2436326" cy="613407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dirty="0"/>
              <a:t>Таблица или диаграмма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F6E2B295-3CAF-4429-B30E-CC6978E45577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900989" y="836656"/>
            <a:ext cx="2436500" cy="613435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dirty="0"/>
              <a:t>Объект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3D35D27-619D-3EB5-F754-601A5EF1A4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893151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и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50568900-C6F5-43EC-AF22-B02DEBF7A491}"/>
              </a:ext>
            </a:extLst>
          </p:cNvPr>
          <p:cNvSpPr/>
          <p:nvPr userDrawn="1"/>
        </p:nvSpPr>
        <p:spPr>
          <a:xfrm>
            <a:off x="1" y="0"/>
            <a:ext cx="4374200" cy="727233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77"/>
          </a:p>
        </p:txBody>
      </p:sp>
      <p:sp>
        <p:nvSpPr>
          <p:cNvPr id="29" name="Диаграмма 28">
            <a:extLst>
              <a:ext uri="{FF2B5EF4-FFF2-40B4-BE49-F238E27FC236}">
                <a16:creationId xmlns:a16="http://schemas.microsoft.com/office/drawing/2014/main" xmlns="" id="{2A3051F3-4DAD-40A5-94E6-DCC5136A106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262501" y="892587"/>
            <a:ext cx="3811169" cy="6187842"/>
          </a:xfrm>
        </p:spPr>
        <p:txBody>
          <a:bodyPr anchor="ctr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5" name="Объект 34">
            <a:extLst>
              <a:ext uri="{FF2B5EF4-FFF2-40B4-BE49-F238E27FC236}">
                <a16:creationId xmlns:a16="http://schemas.microsoft.com/office/drawing/2014/main" xmlns="" id="{AF08439C-3654-4366-AF8A-5DB1B641B67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79060" y="3892049"/>
            <a:ext cx="3740620" cy="318838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6" name="Объект 34">
            <a:extLst>
              <a:ext uri="{FF2B5EF4-FFF2-40B4-BE49-F238E27FC236}">
                <a16:creationId xmlns:a16="http://schemas.microsoft.com/office/drawing/2014/main" xmlns="" id="{FA87333D-0D13-4A1F-91D6-6AF3D77EE13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724537" y="3892049"/>
            <a:ext cx="3612605" cy="318838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8" name="Объект 37">
            <a:extLst>
              <a:ext uri="{FF2B5EF4-FFF2-40B4-BE49-F238E27FC236}">
                <a16:creationId xmlns:a16="http://schemas.microsoft.com/office/drawing/2014/main" xmlns="" id="{A041F04E-0A39-44C8-A4BC-87E587A9156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79060" y="892587"/>
            <a:ext cx="7658429" cy="274358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F4EA5A72-2F42-AAC6-B26F-AEE1AE9EA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Текст 11">
            <a:extLst>
              <a:ext uri="{FF2B5EF4-FFF2-40B4-BE49-F238E27FC236}">
                <a16:creationId xmlns:a16="http://schemas.microsoft.com/office/drawing/2014/main" xmlns="" id="{140E2418-A974-0C60-C78D-F470739B18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9D2A556-820C-1348-810E-F21642C019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187277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D5B8359-A366-45C9-AB52-85626E279DC1}"/>
              </a:ext>
            </a:extLst>
          </p:cNvPr>
          <p:cNvSpPr/>
          <p:nvPr userDrawn="1"/>
        </p:nvSpPr>
        <p:spPr>
          <a:xfrm>
            <a:off x="8644647" y="1"/>
            <a:ext cx="3955342" cy="72723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77" dirty="0"/>
          </a:p>
        </p:txBody>
      </p:sp>
      <p:sp>
        <p:nvSpPr>
          <p:cNvPr id="28" name="Прямоугольник: скругленные верхние углы 27">
            <a:extLst>
              <a:ext uri="{FF2B5EF4-FFF2-40B4-BE49-F238E27FC236}">
                <a16:creationId xmlns:a16="http://schemas.microsoft.com/office/drawing/2014/main" xmlns="" id="{7C759910-4A86-90FB-8126-03F6346A106D}"/>
              </a:ext>
            </a:extLst>
          </p:cNvPr>
          <p:cNvSpPr/>
          <p:nvPr userDrawn="1"/>
        </p:nvSpPr>
        <p:spPr>
          <a:xfrm flipV="1">
            <a:off x="9422287" y="0"/>
            <a:ext cx="2400062" cy="204929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0B55CE-B6D2-4930-ACE0-B9999B0BE4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163" y="2201257"/>
            <a:ext cx="7438854" cy="1235576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Тема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DFBD256-29E3-4AB1-A442-C518037EBA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163" y="3984667"/>
            <a:ext cx="7438854" cy="3871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22" indent="0" algn="ctr">
              <a:buNone/>
              <a:defRPr sz="2000"/>
            </a:lvl2pPr>
            <a:lvl3pPr marL="914442" indent="0" algn="ctr">
              <a:buNone/>
              <a:defRPr sz="1800"/>
            </a:lvl3pPr>
            <a:lvl4pPr marL="1371664" indent="0" algn="ctr">
              <a:buNone/>
              <a:defRPr sz="1600"/>
            </a:lvl4pPr>
            <a:lvl5pPr marL="1828885" indent="0" algn="ctr">
              <a:buNone/>
              <a:defRPr sz="1600"/>
            </a:lvl5pPr>
            <a:lvl6pPr marL="2286106" indent="0" algn="ctr">
              <a:buNone/>
              <a:defRPr sz="1600"/>
            </a:lvl6pPr>
            <a:lvl7pPr marL="2743327" indent="0" algn="ctr">
              <a:buNone/>
              <a:defRPr sz="1600"/>
            </a:lvl7pPr>
            <a:lvl8pPr marL="3200548" indent="0" algn="ctr">
              <a:buNone/>
              <a:defRPr sz="1600"/>
            </a:lvl8pPr>
            <a:lvl9pPr marL="3657770" indent="0" algn="ctr">
              <a:buNone/>
              <a:defRPr sz="1600"/>
            </a:lvl9pPr>
          </a:lstStyle>
          <a:p>
            <a:r>
              <a:rPr lang="ru-RU" dirty="0"/>
              <a:t>ФИО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BAA795F9-4938-46CC-82FE-4C6038D93B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163" y="4453642"/>
            <a:ext cx="7438854" cy="3871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F01326C9-F802-4223-B0AD-C89A40BCAA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1328" y="6718867"/>
            <a:ext cx="2342810" cy="3871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ru-RU" dirty="0"/>
              <a:t>Год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68C85E2-CD7B-B04F-1297-CFD5CC475E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29318" y="4124517"/>
            <a:ext cx="2570670" cy="144934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екст, тарелка, посуда, обеденный сервиз&#10;&#10;Автоматически созданное описание">
            <a:extLst>
              <a:ext uri="{FF2B5EF4-FFF2-40B4-BE49-F238E27FC236}">
                <a16:creationId xmlns:a16="http://schemas.microsoft.com/office/drawing/2014/main" xmlns="" id="{0B28D3EA-3806-5DE0-207F-F05E0D1D82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alphaModFix amt="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024654" y="5717020"/>
            <a:ext cx="2575334" cy="144933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BED9D5A-222D-175B-20C5-99D0D81A2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18" t="2180" r="554" b="-2180"/>
          <a:stretch/>
        </p:blipFill>
        <p:spPr>
          <a:xfrm flipV="1">
            <a:off x="8644646" y="4130113"/>
            <a:ext cx="1219200" cy="1449338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екст, тарелка, посуда, обеденный сервиз&#10;&#10;Автоматически созданное описание">
            <a:extLst>
              <a:ext uri="{FF2B5EF4-FFF2-40B4-BE49-F238E27FC236}">
                <a16:creationId xmlns:a16="http://schemas.microsoft.com/office/drawing/2014/main" xmlns="" id="{0BBCC6F6-B9E7-2348-1A6C-86159E1A5B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" r="52656"/>
          <a:stretch/>
        </p:blipFill>
        <p:spPr>
          <a:xfrm flipH="1">
            <a:off x="8644645" y="5717021"/>
            <a:ext cx="1219201" cy="14493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B1A8872-BF4B-5E62-382F-AF82D12EA1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21283" y="206374"/>
            <a:ext cx="1212153" cy="159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729053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ллюст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9B6037FE-0B2B-19EB-A91A-5ED331EB348D}"/>
              </a:ext>
            </a:extLst>
          </p:cNvPr>
          <p:cNvSpPr/>
          <p:nvPr userDrawn="1"/>
        </p:nvSpPr>
        <p:spPr>
          <a:xfrm>
            <a:off x="0" y="0"/>
            <a:ext cx="6299994" cy="727233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4400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0FF57ED-5248-4069-BCDC-A92A68F947E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62847" y="1020928"/>
            <a:ext cx="5761522" cy="598206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dirty="0"/>
              <a:t>Фотокарточка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EC3C7B81-5254-4DE1-A1DD-F12B5A87C07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549370" y="1020928"/>
            <a:ext cx="5788119" cy="277011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Объект 4">
            <a:extLst>
              <a:ext uri="{FF2B5EF4-FFF2-40B4-BE49-F238E27FC236}">
                <a16:creationId xmlns:a16="http://schemas.microsoft.com/office/drawing/2014/main" xmlns="" id="{0DAA23D1-C840-4082-BD31-259B211FBFD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49370" y="4094059"/>
            <a:ext cx="5788119" cy="29089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Объект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49B68C33-D1EC-912B-DFDF-4BA892C6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Текст 11">
            <a:extLst>
              <a:ext uri="{FF2B5EF4-FFF2-40B4-BE49-F238E27FC236}">
                <a16:creationId xmlns:a16="http://schemas.microsoft.com/office/drawing/2014/main" xmlns="" id="{7C3B651F-5BC3-36FC-23AB-D1A26378E89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36CD31F-3B62-BBD6-49C9-6F3ED422A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249070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ллюст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C5E89F5E-2B0E-3F53-76DB-5415BD826974}"/>
              </a:ext>
            </a:extLst>
          </p:cNvPr>
          <p:cNvSpPr/>
          <p:nvPr userDrawn="1"/>
        </p:nvSpPr>
        <p:spPr>
          <a:xfrm>
            <a:off x="6299994" y="0"/>
            <a:ext cx="6299994" cy="727233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4400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0FF57ED-5248-4069-BCDC-A92A68F947E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569230" y="994838"/>
            <a:ext cx="5761522" cy="600815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Фотокарточка</a:t>
            </a:r>
          </a:p>
        </p:txBody>
      </p:sp>
      <p:sp>
        <p:nvSpPr>
          <p:cNvPr id="10" name="Текст 72">
            <a:extLst>
              <a:ext uri="{FF2B5EF4-FFF2-40B4-BE49-F238E27FC236}">
                <a16:creationId xmlns:a16="http://schemas.microsoft.com/office/drawing/2014/main" xmlns="" id="{23A8BD54-33A9-49C5-BC87-A485EE7A7E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3973" y="994839"/>
            <a:ext cx="4766786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1" name="Объект 9">
            <a:extLst>
              <a:ext uri="{FF2B5EF4-FFF2-40B4-BE49-F238E27FC236}">
                <a16:creationId xmlns:a16="http://schemas.microsoft.com/office/drawing/2014/main" xmlns="" id="{947B49DF-0AFC-4B25-A0A4-03796D7802B9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5016855" y="995205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xmlns="" id="{53273896-1A22-4B50-A269-4DA4795E7E0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62849" y="995188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13" name="Текст 72">
            <a:extLst>
              <a:ext uri="{FF2B5EF4-FFF2-40B4-BE49-F238E27FC236}">
                <a16:creationId xmlns:a16="http://schemas.microsoft.com/office/drawing/2014/main" xmlns="" id="{37BD9CAB-82A8-45BC-A7FA-AC023463D97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263973" y="2237852"/>
            <a:ext cx="4766786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4" name="Объект 9">
            <a:extLst>
              <a:ext uri="{FF2B5EF4-FFF2-40B4-BE49-F238E27FC236}">
                <a16:creationId xmlns:a16="http://schemas.microsoft.com/office/drawing/2014/main" xmlns="" id="{59F6CF4E-BB99-43AF-84F5-1D5C1872759E}"/>
              </a:ext>
            </a:extLst>
          </p:cNvPr>
          <p:cNvSpPr>
            <a:spLocks noGrp="1"/>
          </p:cNvSpPr>
          <p:nvPr>
            <p:ph sz="quarter" idx="64" hasCustomPrompt="1"/>
          </p:nvPr>
        </p:nvSpPr>
        <p:spPr>
          <a:xfrm>
            <a:off x="5016855" y="2238219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xmlns="" id="{EC1FD1F3-C73F-46CA-B12A-A0CCCAF07AF9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62849" y="2238202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16" name="Текст 72">
            <a:extLst>
              <a:ext uri="{FF2B5EF4-FFF2-40B4-BE49-F238E27FC236}">
                <a16:creationId xmlns:a16="http://schemas.microsoft.com/office/drawing/2014/main" xmlns="" id="{792AC303-B9F3-4CE6-9594-FC4F83CDE3FF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263973" y="3480865"/>
            <a:ext cx="4766786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7" name="Объект 9">
            <a:extLst>
              <a:ext uri="{FF2B5EF4-FFF2-40B4-BE49-F238E27FC236}">
                <a16:creationId xmlns:a16="http://schemas.microsoft.com/office/drawing/2014/main" xmlns="" id="{F08A92F1-5C49-4DBA-953A-6ED24CD8DFE1}"/>
              </a:ext>
            </a:extLst>
          </p:cNvPr>
          <p:cNvSpPr>
            <a:spLocks noGrp="1"/>
          </p:cNvSpPr>
          <p:nvPr>
            <p:ph sz="quarter" idx="67" hasCustomPrompt="1"/>
          </p:nvPr>
        </p:nvSpPr>
        <p:spPr>
          <a:xfrm>
            <a:off x="5016855" y="3481231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xmlns="" id="{8188D9A5-9EFE-4256-8614-97EEF79299D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62849" y="3481214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19" name="Текст 72">
            <a:extLst>
              <a:ext uri="{FF2B5EF4-FFF2-40B4-BE49-F238E27FC236}">
                <a16:creationId xmlns:a16="http://schemas.microsoft.com/office/drawing/2014/main" xmlns="" id="{0F90B53F-3A53-4C26-A63E-1A96FC520188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257583" y="4727462"/>
            <a:ext cx="4766786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0" name="Объект 9">
            <a:extLst>
              <a:ext uri="{FF2B5EF4-FFF2-40B4-BE49-F238E27FC236}">
                <a16:creationId xmlns:a16="http://schemas.microsoft.com/office/drawing/2014/main" xmlns="" id="{7EE79B0D-EBC0-4209-9BCC-806EDE71D225}"/>
              </a:ext>
            </a:extLst>
          </p:cNvPr>
          <p:cNvSpPr>
            <a:spLocks noGrp="1"/>
          </p:cNvSpPr>
          <p:nvPr>
            <p:ph sz="quarter" idx="70" hasCustomPrompt="1"/>
          </p:nvPr>
        </p:nvSpPr>
        <p:spPr>
          <a:xfrm>
            <a:off x="5010466" y="4727829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xmlns="" id="{C25E1F0B-BB3E-44F6-966A-36A48DE94EB3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256459" y="4727812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22" name="Текст 72">
            <a:extLst>
              <a:ext uri="{FF2B5EF4-FFF2-40B4-BE49-F238E27FC236}">
                <a16:creationId xmlns:a16="http://schemas.microsoft.com/office/drawing/2014/main" xmlns="" id="{6944797E-5D9E-4CE5-9C5D-AD401FE25CE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257583" y="5974059"/>
            <a:ext cx="4766786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xmlns="" id="{DA23764F-0591-4217-BB63-E47A532D7EB2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256459" y="5974408"/>
            <a:ext cx="1000779" cy="1028564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001</a:t>
            </a:r>
          </a:p>
        </p:txBody>
      </p:sp>
      <p:sp>
        <p:nvSpPr>
          <p:cNvPr id="24" name="Объект 9">
            <a:extLst>
              <a:ext uri="{FF2B5EF4-FFF2-40B4-BE49-F238E27FC236}">
                <a16:creationId xmlns:a16="http://schemas.microsoft.com/office/drawing/2014/main" xmlns="" id="{B0637421-C620-413E-882D-6287A55FFF3B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5010466" y="5974408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30" name="Номер слайда 5">
            <a:extLst>
              <a:ext uri="{FF2B5EF4-FFF2-40B4-BE49-F238E27FC236}">
                <a16:creationId xmlns:a16="http://schemas.microsoft.com/office/drawing/2014/main" xmlns="" id="{67A90E03-F412-9EFD-D3E5-BB369AE2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1" name="Текст 11">
            <a:extLst>
              <a:ext uri="{FF2B5EF4-FFF2-40B4-BE49-F238E27FC236}">
                <a16:creationId xmlns:a16="http://schemas.microsoft.com/office/drawing/2014/main" xmlns="" id="{A19CC4F8-C9C3-A4F9-70D8-FD5F868D35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A80222-4013-09F5-F0FA-48D0F28C4D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024898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Иллюст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57225664-79AD-A146-FCF1-61B73E58DE02}"/>
              </a:ext>
            </a:extLst>
          </p:cNvPr>
          <p:cNvSpPr/>
          <p:nvPr userDrawn="1"/>
        </p:nvSpPr>
        <p:spPr>
          <a:xfrm>
            <a:off x="6299994" y="0"/>
            <a:ext cx="6299994" cy="727233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4400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0FF57ED-5248-4069-BCDC-A92A68F947E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569230" y="976746"/>
            <a:ext cx="5761522" cy="602624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dirty="0"/>
              <a:t>Фотокарточка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93EEA0C-A726-4F19-AC8E-5CBE1D182BA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62500" y="976747"/>
            <a:ext cx="2762810" cy="26463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Диаграмма</a:t>
            </a:r>
          </a:p>
        </p:txBody>
      </p:sp>
      <p:sp>
        <p:nvSpPr>
          <p:cNvPr id="25" name="Объект 3">
            <a:extLst>
              <a:ext uri="{FF2B5EF4-FFF2-40B4-BE49-F238E27FC236}">
                <a16:creationId xmlns:a16="http://schemas.microsoft.com/office/drawing/2014/main" xmlns="" id="{A007F0BC-E5A3-403B-AAE2-06D87C578DE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294545" y="976747"/>
            <a:ext cx="2762810" cy="26463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Диаграмма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xmlns="" id="{0B1222FC-D175-40BF-8557-F8FB6CF6696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62500" y="3840903"/>
            <a:ext cx="5794856" cy="3162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3E736284-280E-17A7-A374-C60A1C3CD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Текст 11">
            <a:extLst>
              <a:ext uri="{FF2B5EF4-FFF2-40B4-BE49-F238E27FC236}">
                <a16:creationId xmlns:a16="http://schemas.microsoft.com/office/drawing/2014/main" xmlns="" id="{37DD1748-B7E0-106C-7862-1F4AC9C296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1AB81C6-C62A-ADB6-98AF-F88FF626E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944238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и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88231EF3-3E1C-3A41-633F-4C4FFCBCD2E5}"/>
              </a:ext>
            </a:extLst>
          </p:cNvPr>
          <p:cNvGrpSpPr/>
          <p:nvPr userDrawn="1"/>
        </p:nvGrpSpPr>
        <p:grpSpPr>
          <a:xfrm>
            <a:off x="99350" y="6514708"/>
            <a:ext cx="12440314" cy="663020"/>
            <a:chOff x="365238" y="5066997"/>
            <a:chExt cx="41343035" cy="2203421"/>
          </a:xfrm>
        </p:grpSpPr>
        <p:pic>
          <p:nvPicPr>
            <p:cNvPr id="23" name="Рисунок 2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79030BF2-711C-D11D-A059-194C2D6929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8684724" y="5066997"/>
              <a:ext cx="3915265" cy="2203421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970BA00-0F61-7E8C-55C4-6158F2F633D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4524981" y="5066998"/>
              <a:ext cx="3915266" cy="2203420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D232C66-9604-6DA8-2C72-BB1E2489BA9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365238" y="5066998"/>
              <a:ext cx="3915266" cy="2203420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57CA828C-32EB-61D8-62B9-3F50299118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12844467" y="5066997"/>
              <a:ext cx="3915267" cy="2203421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4B419F08-0A4A-858B-2677-3B008763ECD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17004209" y="5066997"/>
              <a:ext cx="3915267" cy="220342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E17E33E-B88C-396B-ED26-7912C3C5BE8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21163949" y="5066997"/>
              <a:ext cx="3915267" cy="2203421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24332C86-B43A-A579-759E-7BC638C255E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25323689" y="5066997"/>
              <a:ext cx="3915267" cy="2203421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4D70B27B-C8DF-830F-8FB9-00BDF44E59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29483429" y="5066997"/>
              <a:ext cx="3915267" cy="2203421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9E9FBCB6-38D4-3992-41C7-4BED34D8BD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33643171" y="5066997"/>
              <a:ext cx="3915266" cy="220342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93D4C41A-C7D4-ED78-1A92-7FD409EE653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37793006" y="5066997"/>
              <a:ext cx="3915267" cy="2203421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xmlns="" id="{D53A9536-D36E-EFB9-1D3F-8C0CA332BB30}"/>
              </a:ext>
            </a:extLst>
          </p:cNvPr>
          <p:cNvGrpSpPr/>
          <p:nvPr userDrawn="1"/>
        </p:nvGrpSpPr>
        <p:grpSpPr>
          <a:xfrm>
            <a:off x="115620" y="5947152"/>
            <a:ext cx="12424043" cy="507776"/>
            <a:chOff x="77798" y="6588924"/>
            <a:chExt cx="15293384" cy="625048"/>
          </a:xfrm>
        </p:grpSpPr>
        <p:pic>
          <p:nvPicPr>
            <p:cNvPr id="43" name="Рисунок 4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9EC1B005-2526-AAF7-5AEF-81EDA7CE26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1042" y="6593474"/>
              <a:ext cx="1094481" cy="6159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136C9242-C27E-AE35-0C21-52E2A5B5E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3627529" y="6593474"/>
              <a:ext cx="1094479" cy="615948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C5A8B38-369F-4104-E1FA-7DAA17C626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7798" y="6593474"/>
              <a:ext cx="1094481" cy="615948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E18FA1D-C5B3-5848-0627-A397369B7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2444286" y="6598024"/>
              <a:ext cx="1094484" cy="615948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54E7DACE-1C17-BC11-1C78-6C7166485F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94012" y="6588924"/>
              <a:ext cx="1094481" cy="615948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3315B57-7965-2C39-E1D7-3205B1BCB1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10768" y="6588924"/>
              <a:ext cx="1094481" cy="615948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C123D4A-79DD-89BC-B1A8-F7069ED318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7177256" y="6593473"/>
              <a:ext cx="1094484" cy="6159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FC737807-7118-B314-75D3-4838E1B737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10726981" y="6598024"/>
              <a:ext cx="1094479" cy="61594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87778027-8265-6CD1-A87A-23388D2D8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60491" y="6588924"/>
              <a:ext cx="1094481" cy="615948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2AE1485A-3107-C32C-6EF9-00EE2E377C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43724" y="6593474"/>
              <a:ext cx="1094481" cy="615948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5F352E18-B873-4D27-DA76-78ABDBD2ED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910189" y="6588924"/>
              <a:ext cx="1094481" cy="615950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4B72180D-B777-A82A-4960-E39FCF862F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13093446" y="6598022"/>
              <a:ext cx="1094479" cy="615948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60C6BE5B-748A-0D15-7EAD-7DFF98F68F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276701" y="6588924"/>
              <a:ext cx="1094481" cy="615950"/>
            </a:xfrm>
            <a:prstGeom prst="rect">
              <a:avLst/>
            </a:prstGeom>
          </p:spPr>
        </p:pic>
      </p:grpSp>
      <p:sp>
        <p:nvSpPr>
          <p:cNvPr id="56" name="Номер слайда 5">
            <a:extLst>
              <a:ext uri="{FF2B5EF4-FFF2-40B4-BE49-F238E27FC236}">
                <a16:creationId xmlns:a16="http://schemas.microsoft.com/office/drawing/2014/main" xmlns="" id="{A6D93496-B44D-92A9-40A7-07EA6AFDC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7" name="Текст 11">
            <a:extLst>
              <a:ext uri="{FF2B5EF4-FFF2-40B4-BE49-F238E27FC236}">
                <a16:creationId xmlns:a16="http://schemas.microsoft.com/office/drawing/2014/main" xmlns="" id="{B1032A05-C574-89BD-1336-4FC11A3315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8" name="Текст 72">
            <a:extLst>
              <a:ext uri="{FF2B5EF4-FFF2-40B4-BE49-F238E27FC236}">
                <a16:creationId xmlns:a16="http://schemas.microsoft.com/office/drawing/2014/main" xmlns="" id="{749157D6-C38B-492D-B847-0D8030098E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277" y="4681184"/>
            <a:ext cx="3661524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2" name="Объект 9">
            <a:extLst>
              <a:ext uri="{FF2B5EF4-FFF2-40B4-BE49-F238E27FC236}">
                <a16:creationId xmlns:a16="http://schemas.microsoft.com/office/drawing/2014/main" xmlns="" id="{496C2340-8BFE-4510-8A51-75E11AF5AD8D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3182898" y="4681568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15" name="Текст 72">
            <a:extLst>
              <a:ext uri="{FF2B5EF4-FFF2-40B4-BE49-F238E27FC236}">
                <a16:creationId xmlns:a16="http://schemas.microsoft.com/office/drawing/2014/main" xmlns="" id="{DB7BB29C-89AA-456C-BF0A-35B64A54BC3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5277" y="5994245"/>
            <a:ext cx="3661524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6" name="Объект 9">
            <a:extLst>
              <a:ext uri="{FF2B5EF4-FFF2-40B4-BE49-F238E27FC236}">
                <a16:creationId xmlns:a16="http://schemas.microsoft.com/office/drawing/2014/main" xmlns="" id="{DA8952AC-5652-4CEE-B528-27B1A509676A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3182898" y="5994629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4" name="Таблица 3">
            <a:extLst>
              <a:ext uri="{FF2B5EF4-FFF2-40B4-BE49-F238E27FC236}">
                <a16:creationId xmlns:a16="http://schemas.microsoft.com/office/drawing/2014/main" xmlns="" id="{B6C023A1-148F-4D57-9CE6-9E9800B64C0E}"/>
              </a:ext>
            </a:extLst>
          </p:cNvPr>
          <p:cNvSpPr>
            <a:spLocks noGrp="1"/>
          </p:cNvSpPr>
          <p:nvPr>
            <p:ph type="tbl" sz="quarter" idx="60" hasCustomPrompt="1"/>
          </p:nvPr>
        </p:nvSpPr>
        <p:spPr>
          <a:xfrm>
            <a:off x="535279" y="962182"/>
            <a:ext cx="5594093" cy="3434276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27" name="Текст 72">
            <a:extLst>
              <a:ext uri="{FF2B5EF4-FFF2-40B4-BE49-F238E27FC236}">
                <a16:creationId xmlns:a16="http://schemas.microsoft.com/office/drawing/2014/main" xmlns="" id="{F391F9FB-2F36-4142-82C1-24A82F7D691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403187" y="4681184"/>
            <a:ext cx="3661524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8" name="Объект 9">
            <a:extLst>
              <a:ext uri="{FF2B5EF4-FFF2-40B4-BE49-F238E27FC236}">
                <a16:creationId xmlns:a16="http://schemas.microsoft.com/office/drawing/2014/main" xmlns="" id="{93423105-5A51-43F8-BE4D-AE6EF1A3D9F4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11050807" y="4681568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29" name="Текст 72">
            <a:extLst>
              <a:ext uri="{FF2B5EF4-FFF2-40B4-BE49-F238E27FC236}">
                <a16:creationId xmlns:a16="http://schemas.microsoft.com/office/drawing/2014/main" xmlns="" id="{160FBBFC-7EB8-4FE3-9F2E-0568BA79002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403187" y="5994245"/>
            <a:ext cx="3661524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0" name="Объект 9">
            <a:extLst>
              <a:ext uri="{FF2B5EF4-FFF2-40B4-BE49-F238E27FC236}">
                <a16:creationId xmlns:a16="http://schemas.microsoft.com/office/drawing/2014/main" xmlns="" id="{F6FDDAF0-405E-475E-AF3F-87B87B52C3E7}"/>
              </a:ext>
            </a:extLst>
          </p:cNvPr>
          <p:cNvSpPr>
            <a:spLocks noGrp="1"/>
          </p:cNvSpPr>
          <p:nvPr>
            <p:ph sz="quarter" idx="64" hasCustomPrompt="1"/>
          </p:nvPr>
        </p:nvSpPr>
        <p:spPr>
          <a:xfrm>
            <a:off x="11050807" y="5994629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31" name="Текст 72">
            <a:extLst>
              <a:ext uri="{FF2B5EF4-FFF2-40B4-BE49-F238E27FC236}">
                <a16:creationId xmlns:a16="http://schemas.microsoft.com/office/drawing/2014/main" xmlns="" id="{81D58D55-4FE9-44C5-BC0B-54D0AB6FCA2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469232" y="4681184"/>
            <a:ext cx="3661524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2" name="Объект 9">
            <a:extLst>
              <a:ext uri="{FF2B5EF4-FFF2-40B4-BE49-F238E27FC236}">
                <a16:creationId xmlns:a16="http://schemas.microsoft.com/office/drawing/2014/main" xmlns="" id="{F8023AA2-11B2-4B0A-BA31-E8D821FBB7AB}"/>
              </a:ext>
            </a:extLst>
          </p:cNvPr>
          <p:cNvSpPr>
            <a:spLocks noGrp="1"/>
          </p:cNvSpPr>
          <p:nvPr>
            <p:ph sz="quarter" idx="66" hasCustomPrompt="1"/>
          </p:nvPr>
        </p:nvSpPr>
        <p:spPr>
          <a:xfrm>
            <a:off x="7116854" y="4681568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33" name="Текст 72">
            <a:extLst>
              <a:ext uri="{FF2B5EF4-FFF2-40B4-BE49-F238E27FC236}">
                <a16:creationId xmlns:a16="http://schemas.microsoft.com/office/drawing/2014/main" xmlns="" id="{0FEB5C34-9A98-456F-9986-81E5CA19400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469232" y="5994245"/>
            <a:ext cx="3661524" cy="1028933"/>
          </a:xfr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180008" indent="0">
              <a:lnSpc>
                <a:spcPct val="100000"/>
              </a:lnSpc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4" name="Объект 9">
            <a:extLst>
              <a:ext uri="{FF2B5EF4-FFF2-40B4-BE49-F238E27FC236}">
                <a16:creationId xmlns:a16="http://schemas.microsoft.com/office/drawing/2014/main" xmlns="" id="{DA940DB0-D2E1-4CCE-B1C9-1693C905DE7B}"/>
              </a:ext>
            </a:extLst>
          </p:cNvPr>
          <p:cNvSpPr>
            <a:spLocks noGrp="1"/>
          </p:cNvSpPr>
          <p:nvPr>
            <p:ph sz="quarter" idx="68" hasCustomPrompt="1"/>
          </p:nvPr>
        </p:nvSpPr>
        <p:spPr>
          <a:xfrm>
            <a:off x="7116854" y="5994629"/>
            <a:ext cx="1013905" cy="1028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35" name="Объект 34">
            <a:extLst>
              <a:ext uri="{FF2B5EF4-FFF2-40B4-BE49-F238E27FC236}">
                <a16:creationId xmlns:a16="http://schemas.microsoft.com/office/drawing/2014/main" xmlns="" id="{AA0EDAD6-5778-4457-A5B1-7CF4FB234912}"/>
              </a:ext>
            </a:extLst>
          </p:cNvPr>
          <p:cNvSpPr>
            <a:spLocks noGrp="1"/>
          </p:cNvSpPr>
          <p:nvPr>
            <p:ph sz="quarter" idx="69" hasCustomPrompt="1"/>
          </p:nvPr>
        </p:nvSpPr>
        <p:spPr>
          <a:xfrm>
            <a:off x="6470621" y="962778"/>
            <a:ext cx="5594524" cy="3434276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ru-RU" dirty="0"/>
              <a:t>Диаграмма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A57EFAE-E14E-6AB5-4F0E-08B2B9FCDDD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09137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омер слайда 5">
            <a:extLst>
              <a:ext uri="{FF2B5EF4-FFF2-40B4-BE49-F238E27FC236}">
                <a16:creationId xmlns:a16="http://schemas.microsoft.com/office/drawing/2014/main" xmlns="" id="{E0267EFC-DF66-E1A4-B1E8-5C0147708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2" name="Текст 11">
            <a:extLst>
              <a:ext uri="{FF2B5EF4-FFF2-40B4-BE49-F238E27FC236}">
                <a16:creationId xmlns:a16="http://schemas.microsoft.com/office/drawing/2014/main" xmlns="" id="{43096824-9EF9-F70B-0787-F7E1D3A679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1C2CF91-D31B-4C7E-8CFA-38FDCECE283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62501" y="3905518"/>
            <a:ext cx="12074989" cy="312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dirty="0"/>
              <a:t>Диаграмма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B6367FD7-141C-4E08-A4CC-9127760B8B5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62502" y="979250"/>
            <a:ext cx="3812809" cy="25162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Диаграмма</a:t>
            </a:r>
          </a:p>
        </p:txBody>
      </p:sp>
      <p:sp>
        <p:nvSpPr>
          <p:cNvPr id="37" name="Объект 10">
            <a:extLst>
              <a:ext uri="{FF2B5EF4-FFF2-40B4-BE49-F238E27FC236}">
                <a16:creationId xmlns:a16="http://schemas.microsoft.com/office/drawing/2014/main" xmlns="" id="{08890801-2405-45F2-86B0-084D8A25BEE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93591" y="979250"/>
            <a:ext cx="3812809" cy="25162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Диаграмма</a:t>
            </a:r>
          </a:p>
        </p:txBody>
      </p:sp>
      <p:sp>
        <p:nvSpPr>
          <p:cNvPr id="38" name="Объект 10">
            <a:extLst>
              <a:ext uri="{FF2B5EF4-FFF2-40B4-BE49-F238E27FC236}">
                <a16:creationId xmlns:a16="http://schemas.microsoft.com/office/drawing/2014/main" xmlns="" id="{2A21BCE2-17D0-4B51-8B90-276628BF660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524334" y="979250"/>
            <a:ext cx="3812809" cy="25162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Диаграмма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2582DF7-7C5C-DDFE-B20E-BDC1024E2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850847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диаграммы с комментар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1B81EF13-5DD2-9794-4920-C8CBF73D4EB7}"/>
              </a:ext>
            </a:extLst>
          </p:cNvPr>
          <p:cNvGrpSpPr/>
          <p:nvPr userDrawn="1"/>
        </p:nvGrpSpPr>
        <p:grpSpPr>
          <a:xfrm>
            <a:off x="99350" y="5947152"/>
            <a:ext cx="12440314" cy="1230576"/>
            <a:chOff x="99350" y="5947152"/>
            <a:chExt cx="12440314" cy="1230576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xmlns="" id="{6FA221F8-3CA2-A7A0-3562-23F3055D4586}"/>
                </a:ext>
              </a:extLst>
            </p:cNvPr>
            <p:cNvGrpSpPr/>
            <p:nvPr userDrawn="1"/>
          </p:nvGrpSpPr>
          <p:grpSpPr>
            <a:xfrm>
              <a:off x="99350" y="6514708"/>
              <a:ext cx="12440314" cy="663020"/>
              <a:chOff x="365238" y="5066997"/>
              <a:chExt cx="41343035" cy="2203421"/>
            </a:xfrm>
          </p:grpSpPr>
          <p:pic>
            <p:nvPicPr>
              <p:cNvPr id="27" name="Рисунок 2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E79BEBAA-3BBF-FC2A-8CB9-B81E0CE42B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8684724" y="5066997"/>
                <a:ext cx="3915265" cy="2203421"/>
              </a:xfrm>
              <a:prstGeom prst="rect">
                <a:avLst/>
              </a:prstGeom>
            </p:spPr>
          </p:pic>
          <p:pic>
            <p:nvPicPr>
              <p:cNvPr id="28" name="Рисунок 2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5942101E-068C-B458-9B52-6CF6875CA24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flipH="1">
                <a:off x="4524981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29" name="Рисунок 2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121B4F88-D2A4-A975-7D11-E53B8BA8C9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65238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30" name="Рисунок 2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71755581-6FA8-CA43-F4ED-1D9EF446318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2844467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344D1571-9E54-696C-79C8-EAA32818970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700420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32" name="Рисунок 3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23EF5187-EFCC-E3F3-3CEA-758D1D3265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flipH="1">
                <a:off x="2116394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CBF404DF-AB95-E887-05E4-64BCBB2A08B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2532368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34" name="Рисунок 3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8AE59338-3584-E3F5-D11F-6E5223F9AC5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flipH="1">
                <a:off x="2948342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35" name="Рисунок 3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723100E7-481F-3A83-FFC5-8A08A7232A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3643171" y="5066997"/>
                <a:ext cx="3915266" cy="2203421"/>
              </a:xfrm>
              <a:prstGeom prst="rect">
                <a:avLst/>
              </a:prstGeom>
            </p:spPr>
          </p:pic>
          <p:pic>
            <p:nvPicPr>
              <p:cNvPr id="36" name="Рисунок 3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CB8FC773-7358-B851-71D7-6FF82C702BB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7793006" y="5066997"/>
                <a:ext cx="3915267" cy="2203421"/>
              </a:xfrm>
              <a:prstGeom prst="rect">
                <a:avLst/>
              </a:prstGeom>
            </p:spPr>
          </p:pic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xmlns="" id="{11567A27-7985-34BE-E840-01B1A77FF9A3}"/>
                </a:ext>
              </a:extLst>
            </p:cNvPr>
            <p:cNvGrpSpPr/>
            <p:nvPr userDrawn="1"/>
          </p:nvGrpSpPr>
          <p:grpSpPr>
            <a:xfrm>
              <a:off x="115620" y="5947152"/>
              <a:ext cx="12424043" cy="507776"/>
              <a:chOff x="77798" y="6588924"/>
              <a:chExt cx="15293384" cy="625048"/>
            </a:xfrm>
          </p:grpSpPr>
          <p:pic>
            <p:nvPicPr>
              <p:cNvPr id="14" name="Рисунок 1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17DDFF1C-BDF9-7902-407B-1193B144E8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261042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15" name="Рисунок 1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BA52CAC2-CE5A-43F6-8267-2A6040DEDF2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627529" y="659347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16" name="Рисунок 1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699D54E7-68D5-26D0-7250-5B63EE49EC7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7798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1613E1D0-A669-FD88-D4DF-42058D070A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444286" y="6598024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18" name="Рисунок 1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34B59B64-26EE-9DA3-959C-776B546C968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994012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19" name="Рисунок 1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E4F8BA0D-DEBC-2D81-B3CD-E2A5C849D4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810768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20" name="Рисунок 1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EA6919BB-E546-90F0-7F6D-DEABA6E09F2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7177256" y="6593473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21" name="Рисунок 2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01904C76-A0CB-5BBB-FCFF-B82ACF999D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0726981" y="659802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22" name="Рисунок 2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E84AA9B9-6454-57E4-E7DE-10D9BABBD65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360491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23" name="Рисунок 2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DA24FBDA-BC3D-C315-4DEF-4C60B2678AA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9543724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4EA8F8D9-88FA-B9A8-45F6-83FEA85BDA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1910189" y="6588924"/>
                <a:ext cx="1094481" cy="615950"/>
              </a:xfrm>
              <a:prstGeom prst="rect">
                <a:avLst/>
              </a:prstGeom>
            </p:spPr>
          </p:pic>
          <p:pic>
            <p:nvPicPr>
              <p:cNvPr id="25" name="Рисунок 2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1CB26F95-47CD-21B1-C804-DE134C1DCBB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3093446" y="6598022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26" name="Рисунок 2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7C9F8E37-605B-24DC-F81D-4FB544FFED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6701" y="6588924"/>
                <a:ext cx="1094481" cy="615950"/>
              </a:xfrm>
              <a:prstGeom prst="rect">
                <a:avLst/>
              </a:prstGeom>
            </p:spPr>
          </p:pic>
        </p:grpSp>
      </p:grpSp>
      <p:sp>
        <p:nvSpPr>
          <p:cNvPr id="37" name="Номер слайда 5">
            <a:extLst>
              <a:ext uri="{FF2B5EF4-FFF2-40B4-BE49-F238E27FC236}">
                <a16:creationId xmlns:a16="http://schemas.microsoft.com/office/drawing/2014/main" xmlns="" id="{84448FFA-DDEA-F067-3074-C175A4E3A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9" name="Текст 11">
            <a:extLst>
              <a:ext uri="{FF2B5EF4-FFF2-40B4-BE49-F238E27FC236}">
                <a16:creationId xmlns:a16="http://schemas.microsoft.com/office/drawing/2014/main" xmlns="" id="{63265F4E-BAD2-3975-00CD-4458DE05B4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1C2CF91-D31B-4C7E-8CFA-38FDCECE283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62153" y="974868"/>
            <a:ext cx="8098465" cy="431778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dirty="0"/>
              <a:t>Таблица</a:t>
            </a:r>
          </a:p>
        </p:txBody>
      </p:sp>
      <p:sp>
        <p:nvSpPr>
          <p:cNvPr id="38" name="Объект 10">
            <a:extLst>
              <a:ext uri="{FF2B5EF4-FFF2-40B4-BE49-F238E27FC236}">
                <a16:creationId xmlns:a16="http://schemas.microsoft.com/office/drawing/2014/main" xmlns="" id="{2A21BCE2-17D0-4B51-8B90-276628BF660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616556" y="974865"/>
            <a:ext cx="3779649" cy="431778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dirty="0"/>
              <a:t>Круговая диаграмма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EFE71EC-BC2B-4F9B-B491-1E9F20E793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62501" y="5548528"/>
            <a:ext cx="12134050" cy="1461201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DD8ED64-E84B-5609-96C0-9CABE4E3046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106063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рафии и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Группа 45">
            <a:extLst>
              <a:ext uri="{FF2B5EF4-FFF2-40B4-BE49-F238E27FC236}">
                <a16:creationId xmlns:a16="http://schemas.microsoft.com/office/drawing/2014/main" xmlns="" id="{085DD54A-2733-84F8-2F43-314F07814131}"/>
              </a:ext>
            </a:extLst>
          </p:cNvPr>
          <p:cNvGrpSpPr/>
          <p:nvPr userDrawn="1"/>
        </p:nvGrpSpPr>
        <p:grpSpPr>
          <a:xfrm>
            <a:off x="99350" y="5947152"/>
            <a:ext cx="12440314" cy="1230576"/>
            <a:chOff x="99350" y="5947152"/>
            <a:chExt cx="12440314" cy="1230576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xmlns="" id="{1C1A0829-B61A-E7B3-1825-DC8ECA4F85E3}"/>
                </a:ext>
              </a:extLst>
            </p:cNvPr>
            <p:cNvGrpSpPr/>
            <p:nvPr userDrawn="1"/>
          </p:nvGrpSpPr>
          <p:grpSpPr>
            <a:xfrm>
              <a:off x="99350" y="6514708"/>
              <a:ext cx="12440314" cy="663020"/>
              <a:chOff x="365238" y="5066997"/>
              <a:chExt cx="41343035" cy="2203421"/>
            </a:xfrm>
          </p:grpSpPr>
          <p:pic>
            <p:nvPicPr>
              <p:cNvPr id="62" name="Рисунок 6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4B181037-2EFD-6E1D-FB06-EE978F1D101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8684724" y="5066997"/>
                <a:ext cx="3915265" cy="2203421"/>
              </a:xfrm>
              <a:prstGeom prst="rect">
                <a:avLst/>
              </a:prstGeom>
            </p:spPr>
          </p:pic>
          <p:pic>
            <p:nvPicPr>
              <p:cNvPr id="63" name="Рисунок 6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210F2C1B-0377-46FE-A166-A54FF4552AC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flipH="1">
                <a:off x="4524981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64" name="Рисунок 6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24FB6876-2E77-8765-0C83-9BA248F5DDE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65238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65" name="Рисунок 6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2577FD16-5225-BB0A-72DA-B7F0EE4CEB2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2844467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66" name="Рисунок 6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E1140861-BD95-64CE-00A9-B14D16C676C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700420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67" name="Рисунок 6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DE6BD28E-8D09-0F47-41C6-E46E33F1B47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flipH="1">
                <a:off x="2116394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68" name="Рисунок 6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1B1752CC-F65C-EEEF-6A6D-6F23D152C6B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2532368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69" name="Рисунок 6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41C2D59A-E4E9-07F2-4BD7-5A6577CA896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flipH="1">
                <a:off x="2948342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70" name="Рисунок 6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77DFC3A1-E1D9-B218-82E7-F687829D2D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3643171" y="5066997"/>
                <a:ext cx="3915266" cy="2203421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E1CB70DD-566A-6969-4F9A-A160CB795B1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7793006" y="5066997"/>
                <a:ext cx="3915267" cy="2203421"/>
              </a:xfrm>
              <a:prstGeom prst="rect">
                <a:avLst/>
              </a:prstGeom>
            </p:spPr>
          </p:pic>
        </p:grp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xmlns="" id="{40DAFB9F-CBF5-1E4F-FD34-A7EB52CD8358}"/>
                </a:ext>
              </a:extLst>
            </p:cNvPr>
            <p:cNvGrpSpPr/>
            <p:nvPr userDrawn="1"/>
          </p:nvGrpSpPr>
          <p:grpSpPr>
            <a:xfrm>
              <a:off x="115620" y="5947152"/>
              <a:ext cx="12424043" cy="507776"/>
              <a:chOff x="77798" y="6588924"/>
              <a:chExt cx="15293384" cy="625048"/>
            </a:xfrm>
          </p:grpSpPr>
          <p:pic>
            <p:nvPicPr>
              <p:cNvPr id="49" name="Рисунок 4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F673E9A6-60AB-B631-AF8E-4994A41C156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261042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50" name="Рисунок 4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5B9E398D-6B86-8A0A-01E7-9B540CB179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627529" y="659347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51" name="Рисунок 5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51B5F1A6-36D7-F8BC-05FA-65CC3DA89B7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7798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52" name="Рисунок 5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B32957E5-3BFF-81BA-9B60-A666D74A700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444286" y="6598024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53" name="Рисунок 5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B7F01EDC-9CC5-8CF6-CFF2-533BC11F07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994012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54" name="Рисунок 5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D0AAD0E0-4A1D-8EDF-6F02-9F1576A1B77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810768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55" name="Рисунок 5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7281EB36-0440-9C4E-D28C-09920B44950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7177256" y="6593473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56" name="Рисунок 5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0F248858-93B8-D5F1-40D8-769F1E234FF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0726981" y="659802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57" name="Рисунок 5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14A6C51B-5E77-88C5-71D6-BA854D81ED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360491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58" name="Рисунок 5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4D1FD5FB-CA55-3C28-3BC0-8E1101D660C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9543724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59" name="Рисунок 5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61C8A737-A124-9DF6-1F85-52906DA877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1910189" y="6588924"/>
                <a:ext cx="1094481" cy="615950"/>
              </a:xfrm>
              <a:prstGeom prst="rect">
                <a:avLst/>
              </a:prstGeom>
            </p:spPr>
          </p:pic>
          <p:pic>
            <p:nvPicPr>
              <p:cNvPr id="60" name="Рисунок 5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FDB0D950-EEF2-F99E-B104-6A66796C63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3093446" y="6598022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61" name="Рисунок 6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FFAB8BE8-8253-7B3E-E0DB-7CD7989FFF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6701" y="6588924"/>
                <a:ext cx="1094481" cy="615950"/>
              </a:xfrm>
              <a:prstGeom prst="rect">
                <a:avLst/>
              </a:prstGeom>
            </p:spPr>
          </p:pic>
        </p:grpSp>
      </p:grpSp>
      <p:sp>
        <p:nvSpPr>
          <p:cNvPr id="72" name="Номер слайда 5">
            <a:extLst>
              <a:ext uri="{FF2B5EF4-FFF2-40B4-BE49-F238E27FC236}">
                <a16:creationId xmlns:a16="http://schemas.microsoft.com/office/drawing/2014/main" xmlns="" id="{48753666-F318-B0ED-A2C4-913EEF0CE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3" name="Текст 11">
            <a:extLst>
              <a:ext uri="{FF2B5EF4-FFF2-40B4-BE49-F238E27FC236}">
                <a16:creationId xmlns:a16="http://schemas.microsoft.com/office/drawing/2014/main" xmlns="" id="{381C53B6-A8F5-8770-C497-D9C9E2B3FF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9E29E1A1-0C2F-4AF8-A024-39BE622648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2500" y="962913"/>
            <a:ext cx="3248434" cy="26867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Рисунок 3">
            <a:extLst>
              <a:ext uri="{FF2B5EF4-FFF2-40B4-BE49-F238E27FC236}">
                <a16:creationId xmlns:a16="http://schemas.microsoft.com/office/drawing/2014/main" xmlns="" id="{B50FD5E1-6D1E-4EA7-A115-F06D711A72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2500" y="3981259"/>
            <a:ext cx="3248434" cy="279952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4" name="Рисунок 3">
            <a:extLst>
              <a:ext uri="{FF2B5EF4-FFF2-40B4-BE49-F238E27FC236}">
                <a16:creationId xmlns:a16="http://schemas.microsoft.com/office/drawing/2014/main" xmlns="" id="{3705760E-EE75-4568-8C5B-79978E71CE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88707" y="962913"/>
            <a:ext cx="3248434" cy="26867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5" name="Рисунок 3">
            <a:extLst>
              <a:ext uri="{FF2B5EF4-FFF2-40B4-BE49-F238E27FC236}">
                <a16:creationId xmlns:a16="http://schemas.microsoft.com/office/drawing/2014/main" xmlns="" id="{0146F6F8-E1D4-4A85-AD8F-B08A10767B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88707" y="3981259"/>
            <a:ext cx="3248434" cy="279952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Диаграмма 11">
            <a:extLst>
              <a:ext uri="{FF2B5EF4-FFF2-40B4-BE49-F238E27FC236}">
                <a16:creationId xmlns:a16="http://schemas.microsoft.com/office/drawing/2014/main" xmlns="" id="{62324BA0-82FA-4B7F-A824-AAC4261E2CB0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3897776" y="962912"/>
            <a:ext cx="4804093" cy="581787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диаграммы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B83698B-61A3-8342-EE60-0029D90DAF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940478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и и 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858F564F-3F52-2B67-0B51-A2AAF45426A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99350" y="5947152"/>
            <a:ext cx="12440314" cy="1230576"/>
            <a:chOff x="99350" y="5947152"/>
            <a:chExt cx="12440314" cy="1230576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xmlns="" id="{C6D1EE0F-5C12-DED6-F210-9B03D56B33ED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99350" y="6514708"/>
              <a:ext cx="12440314" cy="663020"/>
              <a:chOff x="365238" y="5066997"/>
              <a:chExt cx="41343035" cy="2203421"/>
            </a:xfrm>
          </p:grpSpPr>
          <p:pic>
            <p:nvPicPr>
              <p:cNvPr id="52" name="Рисунок 5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2C4935DD-1D13-8D63-B049-291209E557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8684724" y="5066997"/>
                <a:ext cx="3915265" cy="2203421"/>
              </a:xfrm>
              <a:prstGeom prst="rect">
                <a:avLst/>
              </a:prstGeom>
            </p:spPr>
          </p:pic>
          <p:pic>
            <p:nvPicPr>
              <p:cNvPr id="53" name="Рисунок 5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ED5EA1D2-19A8-5F0A-D616-347C9B7C46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flipH="1">
                <a:off x="4524981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54" name="Рисунок 5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68F3DC15-D310-EF28-BD23-6F02FC7CFC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65238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55" name="Рисунок 5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883D7736-C937-0744-92E6-513DFBCA27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2844467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56" name="Рисунок 5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4D06B8C5-93DF-7A3D-015D-4A4C248BAA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700420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57" name="Рисунок 5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3FB37129-95E7-ECE7-44BE-E7B23D1307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flipH="1">
                <a:off x="2116394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58" name="Рисунок 5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2DDD4A19-E91D-0F4B-BCC3-151F6A87F9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2532368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59" name="Рисунок 5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25607590-196E-284F-8D0C-7894A1C3EA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flipH="1">
                <a:off x="2948342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60" name="Рисунок 5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2BCD5B58-C5E7-85F4-BC2A-3A5EB50B1B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3643171" y="5066997"/>
                <a:ext cx="3915266" cy="2203421"/>
              </a:xfrm>
              <a:prstGeom prst="rect">
                <a:avLst/>
              </a:prstGeom>
            </p:spPr>
          </p:pic>
          <p:pic>
            <p:nvPicPr>
              <p:cNvPr id="61" name="Рисунок 6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CC763A97-B2AA-E57C-6365-F90D55510B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7793006" y="5066997"/>
                <a:ext cx="3915267" cy="2203421"/>
              </a:xfrm>
              <a:prstGeom prst="rect">
                <a:avLst/>
              </a:prstGeom>
            </p:spPr>
          </p:pic>
        </p:grp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xmlns="" id="{53ACD8B2-418A-67A9-6A8E-F3211B2D07F9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115620" y="5947152"/>
              <a:ext cx="12424043" cy="507776"/>
              <a:chOff x="77798" y="6588924"/>
              <a:chExt cx="15293384" cy="625048"/>
            </a:xfrm>
          </p:grpSpPr>
          <p:pic>
            <p:nvPicPr>
              <p:cNvPr id="35" name="Рисунок 3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BA5149CD-3B5D-071C-BA77-9928BD5F2E3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261042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34885E48-B76D-1B92-B180-897C33C42A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627529" y="659347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38" name="Рисунок 3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20D39C90-4217-DB58-1E9E-E43AEB535A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7798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42" name="Рисунок 4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377B2496-392C-5BA3-CEE9-553F35CF5C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444286" y="6598024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43" name="Рисунок 4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F7F5CC94-C345-9759-DEBD-4B5F80C596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994012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44" name="Рисунок 4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88781C51-6E50-21B9-8546-7B846BDD75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810768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45" name="Рисунок 4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474F23D7-B195-D53C-87DF-AF195A4E55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7177256" y="6593473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5EEF65F9-A726-874C-4E19-FB2C944D63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0726981" y="659802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47" name="Рисунок 4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6F1D4AD9-169C-E98A-C499-31E73543B9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360491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48" name="Рисунок 4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BC97DA94-7034-D09E-2693-7095E88155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9543724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49" name="Рисунок 4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EDFF0279-9C37-018A-8E54-59E866CD8C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1910189" y="6588924"/>
                <a:ext cx="1094481" cy="615950"/>
              </a:xfrm>
              <a:prstGeom prst="rect">
                <a:avLst/>
              </a:prstGeom>
            </p:spPr>
          </p:pic>
          <p:pic>
            <p:nvPicPr>
              <p:cNvPr id="50" name="Рисунок 4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7D38C750-C1A7-F6BE-22DA-7ACE315F09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3093446" y="6598022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51" name="Рисунок 5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13611636-C0CF-D250-3FBC-4CB3A11FB7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6701" y="6588924"/>
                <a:ext cx="1094481" cy="615950"/>
              </a:xfrm>
              <a:prstGeom prst="rect">
                <a:avLst/>
              </a:prstGeom>
            </p:spPr>
          </p:pic>
        </p:grpSp>
      </p:grpSp>
      <p:sp>
        <p:nvSpPr>
          <p:cNvPr id="62" name="Номер слайда 5">
            <a:extLst>
              <a:ext uri="{FF2B5EF4-FFF2-40B4-BE49-F238E27FC236}">
                <a16:creationId xmlns:a16="http://schemas.microsoft.com/office/drawing/2014/main" xmlns="" id="{34D3BB26-5605-453F-9078-99046441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3" name="Текст 11">
            <a:extLst>
              <a:ext uri="{FF2B5EF4-FFF2-40B4-BE49-F238E27FC236}">
                <a16:creationId xmlns:a16="http://schemas.microsoft.com/office/drawing/2014/main" xmlns="" id="{8DE74451-7AFC-17A7-BD18-646302E4A22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111D1B1-2181-4FE8-A6B7-A45FA5A963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9294" y="3211951"/>
            <a:ext cx="2086873" cy="1090851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Главный показатель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xmlns="" id="{14BDE869-6D87-4974-9095-9FCC0BB704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61172" y="3306222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B713BE73-FB6C-4F34-BBB1-433F0305D2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17417" y="3306222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xmlns="" id="{2F3D5D0A-9B4D-4359-9947-C730D01F4D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1172" y="1905625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xmlns="" id="{BF1E82DA-683E-4412-A35F-5D816E5125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17417" y="1905625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BF0B14FA-C08B-48A3-A25B-DB73A5F6EF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61172" y="4706822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xmlns="" id="{99F3C5B8-11F8-4C0A-9AE4-646B258B54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17417" y="4706822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xmlns="" id="{6ABAA6CF-DBEF-41D0-9260-7EF989FB89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3049" y="2619390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xmlns="" id="{36F2F568-2E92-413C-B6A8-0F829E6BBB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049" y="1218793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EA0B209A-E716-4F67-8D9D-BD192A014A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3049" y="4019990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3AC12900-C661-4CDA-9943-7F5BC0563CB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3049" y="5420587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xmlns="" id="{0A261E82-F153-4A32-A1DD-ED3BFD1CE5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045540" y="2619390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xmlns="" id="{A7033B89-703D-4B03-833E-E8A819A3F0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45540" y="1218793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xmlns="" id="{0B26B1CE-3F41-4557-A30D-8B2B8331C0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45540" y="4019990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xmlns="" id="{E9DB523D-9DFC-4150-9F3C-986EF2C8AC5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045540" y="5420587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xmlns="" id="{65353CAB-4512-4791-8C13-D2C31EC5B10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89294" y="1905625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xmlns="" id="{DCFF3CB6-7636-4909-9007-5D78179DEF2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9294" y="4706822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87ED8E05-29CD-4FF7-82F7-B1A0F02F1C5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61172" y="6107419"/>
            <a:ext cx="6943117" cy="895575"/>
          </a:xfrm>
          <a:solidFill>
            <a:srgbClr val="FFFF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Комментарии</a:t>
            </a:r>
          </a:p>
        </p:txBody>
      </p:sp>
      <p:sp>
        <p:nvSpPr>
          <p:cNvPr id="36" name="Текст 7">
            <a:extLst>
              <a:ext uri="{FF2B5EF4-FFF2-40B4-BE49-F238E27FC236}">
                <a16:creationId xmlns:a16="http://schemas.microsoft.com/office/drawing/2014/main" xmlns="" id="{E8073365-CA7E-4B38-81C8-37533B187E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761172" y="765644"/>
            <a:ext cx="6943117" cy="8955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Комментарии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66E45DF-E2B1-2514-610C-822E7351C7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476226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и и задачи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9F6D7027-DFF8-36EB-BCD7-345AAAF75573}"/>
              </a:ext>
            </a:extLst>
          </p:cNvPr>
          <p:cNvGrpSpPr/>
          <p:nvPr userDrawn="1"/>
        </p:nvGrpSpPr>
        <p:grpSpPr>
          <a:xfrm>
            <a:off x="99350" y="5947152"/>
            <a:ext cx="12440314" cy="1230576"/>
            <a:chOff x="99350" y="5947152"/>
            <a:chExt cx="12440314" cy="1230576"/>
          </a:xfrm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xmlns="" id="{25254F4E-D941-C875-C429-61373FC316ED}"/>
                </a:ext>
              </a:extLst>
            </p:cNvPr>
            <p:cNvGrpSpPr/>
            <p:nvPr userDrawn="1"/>
          </p:nvGrpSpPr>
          <p:grpSpPr>
            <a:xfrm>
              <a:off x="99350" y="6514708"/>
              <a:ext cx="12440314" cy="663020"/>
              <a:chOff x="365238" y="5066997"/>
              <a:chExt cx="41343035" cy="2203421"/>
            </a:xfrm>
          </p:grpSpPr>
          <p:pic>
            <p:nvPicPr>
              <p:cNvPr id="43" name="Рисунок 4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6E80EE6F-B42B-3F70-7A0F-1FA4550CDB3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8684724" y="5066997"/>
                <a:ext cx="3915265" cy="2203421"/>
              </a:xfrm>
              <a:prstGeom prst="rect">
                <a:avLst/>
              </a:prstGeom>
            </p:spPr>
          </p:pic>
          <p:pic>
            <p:nvPicPr>
              <p:cNvPr id="44" name="Рисунок 4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EBC9B7C7-E03E-FF30-2CE4-F4AB1B190E1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flipH="1">
                <a:off x="4524981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45" name="Рисунок 4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8FE60478-87DA-E8EE-8DBD-A13F9C052F0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65238" y="5066998"/>
                <a:ext cx="3915266" cy="2203420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FBEA5C21-1789-BB23-9E3A-6588BDA97C9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2844467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47" name="Рисунок 4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D182EE84-329A-4057-43A9-5BB3CBE5004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1700420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48" name="Рисунок 4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44756368-CF92-3097-DE70-32F79808794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flipH="1">
                <a:off x="2116394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49" name="Рисунок 4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8AE03E0A-A948-E75F-C5A8-CD7252F7857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2532368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50" name="Рисунок 4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9E4629C1-C488-7D29-A35C-75E17CB1A77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flipH="1">
                <a:off x="29483429" y="5066997"/>
                <a:ext cx="3915267" cy="2203421"/>
              </a:xfrm>
              <a:prstGeom prst="rect">
                <a:avLst/>
              </a:prstGeom>
            </p:spPr>
          </p:pic>
          <p:pic>
            <p:nvPicPr>
              <p:cNvPr id="51" name="Рисунок 5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C6706B54-3CF2-5E2B-0887-89867BA3590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3643171" y="5066997"/>
                <a:ext cx="3915266" cy="2203421"/>
              </a:xfrm>
              <a:prstGeom prst="rect">
                <a:avLst/>
              </a:prstGeom>
            </p:spPr>
          </p:pic>
          <p:pic>
            <p:nvPicPr>
              <p:cNvPr id="52" name="Рисунок 5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1AC802BB-37C7-E2DE-EA8C-B2E10CFCE58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alphaModFix/>
                <a:lum bright="70000" contrast="-7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" r="-4"/>
              <a:stretch/>
            </p:blipFill>
            <p:spPr>
              <a:xfrm rot="10800000" flipH="1">
                <a:off x="37793006" y="5066997"/>
                <a:ext cx="3915267" cy="2203421"/>
              </a:xfrm>
              <a:prstGeom prst="rect">
                <a:avLst/>
              </a:prstGeom>
            </p:spPr>
          </p:pic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xmlns="" id="{DF46B9BD-E8B1-FEB9-861F-A7AEAB7C65FC}"/>
                </a:ext>
              </a:extLst>
            </p:cNvPr>
            <p:cNvGrpSpPr/>
            <p:nvPr userDrawn="1"/>
          </p:nvGrpSpPr>
          <p:grpSpPr>
            <a:xfrm>
              <a:off x="115620" y="5947152"/>
              <a:ext cx="12424043" cy="507776"/>
              <a:chOff x="77798" y="6588924"/>
              <a:chExt cx="15293384" cy="625048"/>
            </a:xfrm>
          </p:grpSpPr>
          <p:pic>
            <p:nvPicPr>
              <p:cNvPr id="25" name="Рисунок 2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8B36A61E-080E-DC80-929B-B1BDA4F101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261042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26" name="Рисунок 2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2FE91BF1-16B7-7BEA-DCE1-5CE4F6C9595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627529" y="659347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32" name="Рисунок 3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2DF36EAF-1E56-9E60-CA8C-89B96F7DEE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7798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D746C3A3-670D-770E-09B5-A55119DD95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444286" y="6598024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34" name="Рисунок 33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48DDC52E-0A02-4DA8-E48A-762474DF204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994012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35" name="Рисунок 34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08D03F15-E300-4E01-097F-1AAF469A78D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810768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36" name="Рисунок 35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41E83930-B1A6-47AE-B773-34BAAEF6D9B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7177256" y="6593473"/>
                <a:ext cx="1094484" cy="615948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AB847747-39D9-FFEC-591C-FB78E840700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0726981" y="6598024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38" name="Рисунок 37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9DDA6DB9-3D77-28D8-29A0-77DA5E8288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360491" y="658892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39" name="Рисунок 38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AFA0EA8B-A93C-1774-344A-DF8452B8A4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9543724" y="6593474"/>
                <a:ext cx="1094481" cy="615948"/>
              </a:xfrm>
              <a:prstGeom prst="rect">
                <a:avLst/>
              </a:prstGeom>
            </p:spPr>
          </p:pic>
          <p:pic>
            <p:nvPicPr>
              <p:cNvPr id="40" name="Рисунок 39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7300E4E6-AA55-C764-F95F-453371B072D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1910189" y="6588924"/>
                <a:ext cx="1094481" cy="615950"/>
              </a:xfrm>
              <a:prstGeom prst="rect">
                <a:avLst/>
              </a:prstGeom>
            </p:spPr>
          </p:pic>
          <p:pic>
            <p:nvPicPr>
              <p:cNvPr id="41" name="Рисунок 40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31A84E72-6291-3B7C-AA42-9E6BF5623E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3093446" y="6598022"/>
                <a:ext cx="1094479" cy="615948"/>
              </a:xfrm>
              <a:prstGeom prst="rect">
                <a:avLst/>
              </a:prstGeom>
            </p:spPr>
          </p:pic>
          <p:pic>
            <p:nvPicPr>
              <p:cNvPr id="42" name="Рисунок 41" descr="Изображение выглядит как текст, тарелка, посуда, обеденный сервиз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1A9C26C9-0DFF-CE87-A83F-7C8C8A4BE44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alphaModFix amt="20000"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6701" y="6588924"/>
                <a:ext cx="1094481" cy="615950"/>
              </a:xfrm>
              <a:prstGeom prst="rect">
                <a:avLst/>
              </a:prstGeom>
            </p:spPr>
          </p:pic>
        </p:grpSp>
      </p:grpSp>
      <p:sp>
        <p:nvSpPr>
          <p:cNvPr id="53" name="Номер слайда 5">
            <a:extLst>
              <a:ext uri="{FF2B5EF4-FFF2-40B4-BE49-F238E27FC236}">
                <a16:creationId xmlns:a16="http://schemas.microsoft.com/office/drawing/2014/main" xmlns="" id="{A37750CB-9DB5-9B47-9B8D-9B3F1E727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11">
            <a:extLst>
              <a:ext uri="{FF2B5EF4-FFF2-40B4-BE49-F238E27FC236}">
                <a16:creationId xmlns:a16="http://schemas.microsoft.com/office/drawing/2014/main" xmlns="" id="{9EC08690-1698-5863-8F1B-50D76531B4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111D1B1-2181-4FE8-A6B7-A45FA5A963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9294" y="2281197"/>
            <a:ext cx="2086873" cy="1090851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Главный показатель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xmlns="" id="{14BDE869-6D87-4974-9095-9FCC0BB704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61172" y="2375468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B713BE73-FB6C-4F34-BBB1-433F0305D2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17417" y="2375468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xmlns="" id="{2F3D5D0A-9B4D-4359-9947-C730D01F4D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1172" y="974868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xmlns="" id="{BF1E82DA-683E-4412-A35F-5D816E5125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17417" y="974868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BF0B14FA-C08B-48A3-A25B-DB73A5F6EF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61172" y="3776065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xmlns="" id="{99F3C5B8-11F8-4C0A-9AE4-646B258B54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17417" y="3776065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xmlns="" id="{65353CAB-4512-4791-8C13-D2C31EC5B10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89294" y="974868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xmlns="" id="{DCFF3CB6-7636-4909-9007-5D78179DEF2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9294" y="3776065"/>
            <a:ext cx="2086873" cy="1090851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Показатель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87ED8E05-29CD-4FF7-82F7-B1A0F02F1C5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74013" y="5176662"/>
            <a:ext cx="6943117" cy="1826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Комментарии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xmlns="" id="{6C6B1DAD-194F-48C6-A850-78428412EB9B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262501" y="974868"/>
            <a:ext cx="2157420" cy="60281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диаграммы</a:t>
            </a:r>
          </a:p>
        </p:txBody>
      </p:sp>
      <p:sp>
        <p:nvSpPr>
          <p:cNvPr id="10" name="Таблица 9">
            <a:extLst>
              <a:ext uri="{FF2B5EF4-FFF2-40B4-BE49-F238E27FC236}">
                <a16:creationId xmlns:a16="http://schemas.microsoft.com/office/drawing/2014/main" xmlns="" id="{12FF9F75-CDE4-4AB1-9812-64EAAFB9B997}"/>
              </a:ext>
            </a:extLst>
          </p:cNvPr>
          <p:cNvSpPr>
            <a:spLocks noGrp="1"/>
          </p:cNvSpPr>
          <p:nvPr>
            <p:ph type="tbl" sz="quarter" idx="34"/>
          </p:nvPr>
        </p:nvSpPr>
        <p:spPr>
          <a:xfrm>
            <a:off x="10066865" y="974868"/>
            <a:ext cx="2270623" cy="60281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/>
              <a:t>Вставка таблицы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B960412-FFE3-F62C-875E-D16C1C4668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743208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07D9-22E6-4490-B227-6D51C7AA44EF}" type="datetime1">
              <a:rPr lang="ru-RU" smtClean="0"/>
              <a:pPr/>
              <a:t>17.02.2025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2F4F-9556-42BD-AF32-454C0AE8D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: скругленные верхние углы 16">
            <a:extLst>
              <a:ext uri="{FF2B5EF4-FFF2-40B4-BE49-F238E27FC236}">
                <a16:creationId xmlns:a16="http://schemas.microsoft.com/office/drawing/2014/main" xmlns="" id="{266CFCAB-3875-45E5-5270-EB86F4FE3078}"/>
              </a:ext>
            </a:extLst>
          </p:cNvPr>
          <p:cNvSpPr/>
          <p:nvPr userDrawn="1"/>
        </p:nvSpPr>
        <p:spPr>
          <a:xfrm flipV="1">
            <a:off x="1894730" y="-3"/>
            <a:ext cx="8810528" cy="4216402"/>
          </a:xfrm>
          <a:prstGeom prst="round2SameRect">
            <a:avLst>
              <a:gd name="adj1" fmla="val 11095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0318504-289B-50C7-CC19-383DEF311A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998028" y="88942"/>
            <a:ext cx="3133943" cy="176691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43DC8DC-F0E2-B948-BF18-7A14646F4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474780" y="85696"/>
            <a:ext cx="3132541" cy="1770159"/>
          </a:xfrm>
          <a:prstGeom prst="rect">
            <a:avLst/>
          </a:prstGeom>
        </p:spPr>
      </p:pic>
      <p:sp>
        <p:nvSpPr>
          <p:cNvPr id="4" name="Прямоугольник: скругленные верхние углы 3">
            <a:extLst>
              <a:ext uri="{FF2B5EF4-FFF2-40B4-BE49-F238E27FC236}">
                <a16:creationId xmlns:a16="http://schemas.microsoft.com/office/drawing/2014/main" xmlns="" id="{46B8DD56-24D3-800B-53D7-AB467069E38D}"/>
              </a:ext>
            </a:extLst>
          </p:cNvPr>
          <p:cNvSpPr/>
          <p:nvPr userDrawn="1"/>
        </p:nvSpPr>
        <p:spPr>
          <a:xfrm flipV="1">
            <a:off x="5209430" y="0"/>
            <a:ext cx="2181128" cy="189865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0B55CE-B6D2-4930-ACE0-B9999B0BE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4780" y="2180657"/>
            <a:ext cx="8010428" cy="1662857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DFBD256-29E3-4AB1-A442-C518037EBA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94780" y="4600661"/>
            <a:ext cx="8010428" cy="3871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22" indent="0" algn="ctr">
              <a:buNone/>
              <a:defRPr sz="2000"/>
            </a:lvl2pPr>
            <a:lvl3pPr marL="914442" indent="0" algn="ctr">
              <a:buNone/>
              <a:defRPr sz="1800"/>
            </a:lvl3pPr>
            <a:lvl4pPr marL="1371664" indent="0" algn="ctr">
              <a:buNone/>
              <a:defRPr sz="1600"/>
            </a:lvl4pPr>
            <a:lvl5pPr marL="1828885" indent="0" algn="ctr">
              <a:buNone/>
              <a:defRPr sz="1600"/>
            </a:lvl5pPr>
            <a:lvl6pPr marL="2286106" indent="0" algn="ctr">
              <a:buNone/>
              <a:defRPr sz="1600"/>
            </a:lvl6pPr>
            <a:lvl7pPr marL="2743327" indent="0" algn="ctr">
              <a:buNone/>
              <a:defRPr sz="1600"/>
            </a:lvl7pPr>
            <a:lvl8pPr marL="3200548" indent="0" algn="ctr">
              <a:buNone/>
              <a:defRPr sz="1600"/>
            </a:lvl8pPr>
            <a:lvl9pPr marL="3657770" indent="0" algn="ctr">
              <a:buNone/>
              <a:defRPr sz="1600"/>
            </a:lvl9pPr>
          </a:lstStyle>
          <a:p>
            <a:r>
              <a:rPr lang="ru-RU" dirty="0"/>
              <a:t>ФИО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BAA795F9-4938-46CC-82FE-4C6038D93B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94780" y="5069636"/>
            <a:ext cx="8010428" cy="3871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8" name="Текст 5">
            <a:extLst>
              <a:ext uri="{FF2B5EF4-FFF2-40B4-BE49-F238E27FC236}">
                <a16:creationId xmlns:a16="http://schemas.microsoft.com/office/drawing/2014/main" xmlns="" id="{53F3FA25-3534-4B87-439B-C3EB02149A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28589" y="6718867"/>
            <a:ext cx="2342810" cy="3871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ru-RU" dirty="0"/>
              <a:t>Год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6F51B1E9-8DE3-4A79-55F5-575C47163E42}"/>
              </a:ext>
            </a:extLst>
          </p:cNvPr>
          <p:cNvCxnSpPr>
            <a:cxnSpLocks/>
          </p:cNvCxnSpPr>
          <p:nvPr userDrawn="1"/>
        </p:nvCxnSpPr>
        <p:spPr>
          <a:xfrm>
            <a:off x="3077369" y="3843519"/>
            <a:ext cx="64452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A5E3054-EB22-4FA1-FC22-B483D6A009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3123" y="69214"/>
            <a:ext cx="1212153" cy="159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965799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D7933398-9C16-9E80-7182-AF1A86F356B9}"/>
              </a:ext>
            </a:extLst>
          </p:cNvPr>
          <p:cNvGrpSpPr/>
          <p:nvPr userDrawn="1"/>
        </p:nvGrpSpPr>
        <p:grpSpPr>
          <a:xfrm>
            <a:off x="99350" y="6514708"/>
            <a:ext cx="12440314" cy="663020"/>
            <a:chOff x="365238" y="5066997"/>
            <a:chExt cx="41343035" cy="2203421"/>
          </a:xfrm>
        </p:grpSpPr>
        <p:pic>
          <p:nvPicPr>
            <p:cNvPr id="7" name="Рисунок 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237C2ED4-0180-C480-2F3A-51A75FA530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8684724" y="5066997"/>
              <a:ext cx="3915265" cy="2203421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F7C430D-FF27-1381-37B0-273E64BD4F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4524981" y="5066998"/>
              <a:ext cx="3915266" cy="2203420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5EB81F3-6599-6432-FB05-59BAFF916C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365238" y="5066998"/>
              <a:ext cx="3915266" cy="220342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F0C3B96-B141-0C77-EEC0-921F2B4B9A8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12844467" y="5066997"/>
              <a:ext cx="3915267" cy="2203421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1EA8BF7B-CC66-9E50-0188-6CF6B4CCEA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17004209" y="5066997"/>
              <a:ext cx="3915267" cy="2203421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A2F204A8-DB56-4ED0-AC09-A9E39FE4EA4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21163949" y="5066997"/>
              <a:ext cx="3915267" cy="2203421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D1E27DF1-C4CC-C37B-FA28-97DF4C7E56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25323689" y="5066997"/>
              <a:ext cx="3915267" cy="2203421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45CFF933-9F30-C1E0-ABDD-AF38D44F7A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29483429" y="5066997"/>
              <a:ext cx="3915267" cy="2203421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8A34CA3-A229-D943-8098-06B84DA7E3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33643171" y="5066997"/>
              <a:ext cx="3915266" cy="2203421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8A6AF2A9-68E1-016C-AFDE-C4AE2ACFA8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37793006" y="5066997"/>
              <a:ext cx="3915267" cy="2203421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98DB39F2-0C3E-E494-5178-9E6E1657F38E}"/>
              </a:ext>
            </a:extLst>
          </p:cNvPr>
          <p:cNvGrpSpPr/>
          <p:nvPr userDrawn="1"/>
        </p:nvGrpSpPr>
        <p:grpSpPr>
          <a:xfrm>
            <a:off x="115620" y="5947152"/>
            <a:ext cx="12424043" cy="507776"/>
            <a:chOff x="77798" y="6588924"/>
            <a:chExt cx="15293384" cy="625048"/>
          </a:xfrm>
        </p:grpSpPr>
        <p:pic>
          <p:nvPicPr>
            <p:cNvPr id="26" name="Рисунок 2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9A49E5C8-7C93-1178-4F02-5333563906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1042" y="6593474"/>
              <a:ext cx="1094481" cy="615948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448124F-E2C0-A4D8-ED49-5E37F8684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3627529" y="6593474"/>
              <a:ext cx="1094479" cy="615948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BDD6E28-BA6D-77CB-26C4-ED99983327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7798" y="6593474"/>
              <a:ext cx="1094481" cy="615948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F1E1903D-1EDB-8700-CCCC-AC3A6D702C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2444286" y="6598024"/>
              <a:ext cx="1094484" cy="615948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A70D6649-F30F-35CD-9780-9BD59EDA9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94012" y="6588924"/>
              <a:ext cx="1094481" cy="615948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136FDA15-F1F9-13E6-E1C2-1CA3067AE4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10768" y="6588924"/>
              <a:ext cx="1094481" cy="6159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FBB8D8C2-E565-9C9E-BD41-9F3781B132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7177256" y="6593473"/>
              <a:ext cx="1094484" cy="615948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C785B8B-D232-300C-84D6-14A566909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10726981" y="6598024"/>
              <a:ext cx="1094479" cy="61594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7C0D867-96DE-5553-0111-D2704120E7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60491" y="6588924"/>
              <a:ext cx="1094481" cy="615948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DED4C832-F1B6-58C7-B4E6-9833BC617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43724" y="6593474"/>
              <a:ext cx="1094481" cy="615948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2A86279-3867-948C-E4DA-6167D421E1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910189" y="6588924"/>
              <a:ext cx="1094481" cy="61595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1B4078C3-F99C-1335-1620-1BE775912A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13093446" y="6598022"/>
              <a:ext cx="1094479" cy="61594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DFB56E2-8E02-A982-CCE3-3ADDE319A8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276701" y="6588924"/>
              <a:ext cx="1094481" cy="615950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0EF7610-08FD-9928-3A64-2DF5EFE860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xmlns="" id="{CA67BD00-781E-0387-F06B-FD7839EEA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11">
            <a:extLst>
              <a:ext uri="{FF2B5EF4-FFF2-40B4-BE49-F238E27FC236}">
                <a16:creationId xmlns:a16="http://schemas.microsoft.com/office/drawing/2014/main" xmlns="" id="{1AE22A9F-D11B-6719-03BB-BC9156A595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xmlns="" val="188407146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Вариант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D7933398-9C16-9E80-7182-AF1A86F356B9}"/>
              </a:ext>
            </a:extLst>
          </p:cNvPr>
          <p:cNvGrpSpPr/>
          <p:nvPr userDrawn="1"/>
        </p:nvGrpSpPr>
        <p:grpSpPr>
          <a:xfrm>
            <a:off x="99350" y="6514708"/>
            <a:ext cx="12440314" cy="663020"/>
            <a:chOff x="365238" y="5066997"/>
            <a:chExt cx="41343035" cy="2203421"/>
          </a:xfrm>
        </p:grpSpPr>
        <p:pic>
          <p:nvPicPr>
            <p:cNvPr id="7" name="Рисунок 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237C2ED4-0180-C480-2F3A-51A75FA530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8684725" y="5066997"/>
              <a:ext cx="3915266" cy="2203421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F7C430D-FF27-1381-37B0-273E64BD4F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4524980" y="5066997"/>
              <a:ext cx="3915266" cy="2203421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5EB81F3-6599-6432-FB05-59BAFF916C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365238" y="5066997"/>
              <a:ext cx="3915266" cy="2203421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F0C3B96-B141-0C77-EEC0-921F2B4B9A8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12844468" y="5066997"/>
              <a:ext cx="3915266" cy="2203421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1EA8BF7B-CC66-9E50-0188-6CF6B4CCEA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17004210" y="5066997"/>
              <a:ext cx="3915266" cy="2203421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A2F204A8-DB56-4ED0-AC09-A9E39FE4EA4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21163948" y="5066997"/>
              <a:ext cx="3915266" cy="2203421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D1E27DF1-C4CC-C37B-FA28-97DF4C7E56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25323691" y="5066997"/>
              <a:ext cx="3915266" cy="2203421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45CFF933-9F30-C1E0-ABDD-AF38D44F7A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flipH="1">
              <a:off x="29483429" y="5066997"/>
              <a:ext cx="3915266" cy="2203421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8A34CA3-A229-D943-8098-06B84DA7E3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33643172" y="5066997"/>
              <a:ext cx="3915266" cy="2203421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8A6AF2A9-68E1-016C-AFDE-C4AE2ACFA8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r="-4"/>
            <a:stretch/>
          </p:blipFill>
          <p:spPr>
            <a:xfrm rot="10800000" flipH="1">
              <a:off x="37793007" y="5066997"/>
              <a:ext cx="3915266" cy="2203421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98DB39F2-0C3E-E494-5178-9E6E1657F38E}"/>
              </a:ext>
            </a:extLst>
          </p:cNvPr>
          <p:cNvGrpSpPr/>
          <p:nvPr userDrawn="1"/>
        </p:nvGrpSpPr>
        <p:grpSpPr>
          <a:xfrm>
            <a:off x="115620" y="5947152"/>
            <a:ext cx="12424043" cy="507776"/>
            <a:chOff x="77798" y="6588924"/>
            <a:chExt cx="15293384" cy="625048"/>
          </a:xfrm>
        </p:grpSpPr>
        <p:pic>
          <p:nvPicPr>
            <p:cNvPr id="26" name="Рисунок 2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9A49E5C8-7C93-1178-4F02-5333563906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1042" y="6593474"/>
              <a:ext cx="1094481" cy="615948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448124F-E2C0-A4D8-ED49-5E37F8684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3627529" y="6593474"/>
              <a:ext cx="1094479" cy="615948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BDD6E28-BA6D-77CB-26C4-ED99983327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7798" y="6593474"/>
              <a:ext cx="1094481" cy="615948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F1E1903D-1EDB-8700-CCCC-AC3A6D702C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2444286" y="6598024"/>
              <a:ext cx="1094484" cy="615948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A70D6649-F30F-35CD-9780-9BD59EDA9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94012" y="6588924"/>
              <a:ext cx="1094481" cy="615948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136FDA15-F1F9-13E6-E1C2-1CA3067AE4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10768" y="6588924"/>
              <a:ext cx="1094481" cy="6159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FBB8D8C2-E565-9C9E-BD41-9F3781B132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7177256" y="6593473"/>
              <a:ext cx="1094484" cy="615948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C785B8B-D232-300C-84D6-14A566909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10726981" y="6598024"/>
              <a:ext cx="1094479" cy="61594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7C0D867-96DE-5553-0111-D2704120E7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60491" y="6588924"/>
              <a:ext cx="1094481" cy="615948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DED4C832-F1B6-58C7-B4E6-9833BC617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43724" y="6593474"/>
              <a:ext cx="1094481" cy="615948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2A86279-3867-948C-E4DA-6167D421E1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910189" y="6588924"/>
              <a:ext cx="1094481" cy="61595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1B4078C3-F99C-1335-1620-1BE775912A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13093446" y="6598022"/>
              <a:ext cx="1094479" cy="61594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DFB56E2-8E02-A982-CCE3-3ADDE319A8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276701" y="6588924"/>
              <a:ext cx="1094481" cy="615950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177F275-73F1-EEE2-47F9-FFF3071EF3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xmlns="" id="{6A2CD6EC-5354-28B4-E21F-85EF55CE6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11">
            <a:extLst>
              <a:ext uri="{FF2B5EF4-FFF2-40B4-BE49-F238E27FC236}">
                <a16:creationId xmlns:a16="http://schemas.microsoft.com/office/drawing/2014/main" xmlns="" id="{1380E1DA-9F54-18CC-1B21-F4E8B3ABF8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xmlns="" val="56793064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827316AA-3514-6E82-C462-B9943AC9E826}"/>
              </a:ext>
            </a:extLst>
          </p:cNvPr>
          <p:cNvGrpSpPr/>
          <p:nvPr userDrawn="1"/>
        </p:nvGrpSpPr>
        <p:grpSpPr>
          <a:xfrm>
            <a:off x="77802" y="6488900"/>
            <a:ext cx="12497474" cy="510778"/>
            <a:chOff x="77798" y="6588924"/>
            <a:chExt cx="15293384" cy="625048"/>
          </a:xfrm>
        </p:grpSpPr>
        <p:pic>
          <p:nvPicPr>
            <p:cNvPr id="11" name="Рисунок 1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5CD54BD4-2CEF-45A8-F3D1-F535478639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1042" y="6593474"/>
              <a:ext cx="1094481" cy="615948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35E43BF4-04F5-15B0-189C-F77E4E88D4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3627529" y="6593474"/>
              <a:ext cx="1094479" cy="615948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8E8D0F8F-C5B5-2F01-3B74-35A87849F2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7798" y="6593474"/>
              <a:ext cx="1094481" cy="61594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D89FA82B-46DB-AC39-452D-180D064D84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2444286" y="6598024"/>
              <a:ext cx="1094484" cy="615948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761A98F-9540-D8A7-A37C-5534D6E851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94012" y="6588924"/>
              <a:ext cx="1094481" cy="615948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3E23BFB4-CEBB-ED9D-C9F4-4A011A027D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10768" y="6588924"/>
              <a:ext cx="1094481" cy="615948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38A60CD0-2EE7-10F8-FA01-A0CF5B1F1B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7177256" y="6593473"/>
              <a:ext cx="1094484" cy="615948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1F107363-FABC-EFE0-6A92-10B2864B65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10726981" y="6598024"/>
              <a:ext cx="1094479" cy="615948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1730EF2-BA9D-16B1-BCBF-243FC40BB5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60491" y="6588924"/>
              <a:ext cx="1094481" cy="615948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13179951-9F95-96AD-755E-2905C34863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43724" y="6593474"/>
              <a:ext cx="1094481" cy="615948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E7EA3AC4-332D-0C6D-074B-6FBAAEE6B5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910189" y="6588924"/>
              <a:ext cx="1094481" cy="615950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FCC31CEE-E279-2611-B1D5-078069BE16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13093446" y="6598022"/>
              <a:ext cx="1094479" cy="615948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FCD2BE3D-F159-7285-01A6-C5449721D7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276701" y="6588924"/>
              <a:ext cx="1094481" cy="615950"/>
            </a:xfrm>
            <a:prstGeom prst="rect">
              <a:avLst/>
            </a:prstGeom>
          </p:spPr>
        </p:pic>
      </p:grpSp>
      <p:sp>
        <p:nvSpPr>
          <p:cNvPr id="30" name="Номер слайда 5">
            <a:extLst>
              <a:ext uri="{FF2B5EF4-FFF2-40B4-BE49-F238E27FC236}">
                <a16:creationId xmlns:a16="http://schemas.microsoft.com/office/drawing/2014/main" xmlns="" id="{9A224816-20D7-8C06-ED31-471DCA176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1" name="Текст 11">
            <a:extLst>
              <a:ext uri="{FF2B5EF4-FFF2-40B4-BE49-F238E27FC236}">
                <a16:creationId xmlns:a16="http://schemas.microsoft.com/office/drawing/2014/main" xmlns="" id="{9ADA935E-2942-FCD9-05D0-7064DB05E9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28C1455-B991-6305-D79F-A2E6157453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289699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Изображение выглядит как текст, тарелка, посуда, обеденный сервиз&#10;&#10;Автоматически созданное описание">
            <a:extLst>
              <a:ext uri="{FF2B5EF4-FFF2-40B4-BE49-F238E27FC236}">
                <a16:creationId xmlns:a16="http://schemas.microsoft.com/office/drawing/2014/main" xmlns="" id="{C50B909C-3077-3A4B-7503-404ED07F3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9994" y="3610428"/>
            <a:ext cx="6107906" cy="343738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тарелка, посуда, обеденный сервиз&#10;&#10;Автоматически созданное описание">
            <a:extLst>
              <a:ext uri="{FF2B5EF4-FFF2-40B4-BE49-F238E27FC236}">
                <a16:creationId xmlns:a16="http://schemas.microsoft.com/office/drawing/2014/main" xmlns="" id="{F94166C3-BE9F-D452-D84B-F505E4EFB8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9083920" y="1440180"/>
            <a:ext cx="3323979" cy="187065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, тарелка, посуда, обеденный сервиз&#10;&#10;Автоматически созданное описание">
            <a:extLst>
              <a:ext uri="{FF2B5EF4-FFF2-40B4-BE49-F238E27FC236}">
                <a16:creationId xmlns:a16="http://schemas.microsoft.com/office/drawing/2014/main" xmlns="" id="{FBDCAE59-113D-393B-0C55-F7CC6FF3F89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2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225" y="5928273"/>
            <a:ext cx="1989320" cy="111954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кст, тарелка, посуда, обеденный сервиз&#10;&#10;Автоматически созданное описание">
            <a:extLst>
              <a:ext uri="{FF2B5EF4-FFF2-40B4-BE49-F238E27FC236}">
                <a16:creationId xmlns:a16="http://schemas.microsoft.com/office/drawing/2014/main" xmlns="" id="{53B1BD8C-558D-A144-FECC-777960D388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alphaModFix amt="2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2584060" y="5177158"/>
            <a:ext cx="3323979" cy="1870658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434D3703-CF42-700C-DF72-36FF5792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4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11">
            <a:extLst>
              <a:ext uri="{FF2B5EF4-FFF2-40B4-BE49-F238E27FC236}">
                <a16:creationId xmlns:a16="http://schemas.microsoft.com/office/drawing/2014/main" xmlns="" id="{A7EB3F81-1CA6-EC72-D0B9-B1DFFDD12E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142964"/>
            <a:ext cx="10802938" cy="615950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8D9AD38-1FD7-8E00-2A04-11EA801A728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" y="53974"/>
            <a:ext cx="775421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81007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дачи 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BD7E5887-4C44-DC95-0A6F-0490F2B85C4B}"/>
              </a:ext>
            </a:extLst>
          </p:cNvPr>
          <p:cNvSpPr/>
          <p:nvPr userDrawn="1"/>
        </p:nvSpPr>
        <p:spPr>
          <a:xfrm>
            <a:off x="6299994" y="0"/>
            <a:ext cx="6299994" cy="7272338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4400" dirty="0"/>
              <a:t>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92FF7B-BF90-435C-87E9-E33C77ED897D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30799" y="104017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accent2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91608BE1-7EFC-883E-52CB-4457A3B3EA8B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498295" y="151774"/>
            <a:ext cx="5927169" cy="23475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813C08AC-EFF8-DBFB-A004-1272EDA44A10}"/>
              </a:ext>
            </a:extLst>
          </p:cNvPr>
          <p:cNvGrpSpPr/>
          <p:nvPr userDrawn="1"/>
        </p:nvGrpSpPr>
        <p:grpSpPr>
          <a:xfrm>
            <a:off x="6286764" y="2645924"/>
            <a:ext cx="6313225" cy="4624494"/>
            <a:chOff x="6365635" y="1267214"/>
            <a:chExt cx="4152634" cy="304184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4E011136-9EAB-C787-E63F-605CC57F6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47599" y="1267214"/>
              <a:ext cx="2570670" cy="1449340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E186BCCF-3B3B-3B93-34D9-F8FDEBBD66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lum bright="70000" contrast="-70000"/>
              <a:alphaModFix amt="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7942935" y="2859717"/>
              <a:ext cx="2575334" cy="1449339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C343BD4A-6038-004D-C1F9-C06FEE3B99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 amt="20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4344" t="2180" r="553" b="-2180"/>
            <a:stretch/>
          </p:blipFill>
          <p:spPr>
            <a:xfrm flipV="1">
              <a:off x="6365635" y="1272809"/>
              <a:ext cx="1416492" cy="1449338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8471FBA1-BFBA-EC80-ED96-5DF67A7E80A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lum bright="70000" contrast="-70000"/>
              <a:alphaModFix amt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" r="45333"/>
            <a:stretch/>
          </p:blipFill>
          <p:spPr>
            <a:xfrm flipH="1">
              <a:off x="6374336" y="2859718"/>
              <a:ext cx="1407790" cy="1449338"/>
            </a:xfrm>
            <a:prstGeom prst="rect">
              <a:avLst/>
            </a:prstGeom>
          </p:spPr>
        </p:pic>
      </p:grp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8C6533A6-9B1A-399B-5BBC-4B320B9AD4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9055" y="765246"/>
            <a:ext cx="5481606" cy="32067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8" name="Текст 16">
            <a:extLst>
              <a:ext uri="{FF2B5EF4-FFF2-40B4-BE49-F238E27FC236}">
                <a16:creationId xmlns:a16="http://schemas.microsoft.com/office/drawing/2014/main" xmlns="" id="{038B6B43-DF56-D67A-0F92-C67417F638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55" y="1085921"/>
            <a:ext cx="5481606" cy="817559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ru-RU" dirty="0"/>
              <a:t>Текст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BA3A40A4-0FF5-DCC2-E501-DE71A2FF8A80}"/>
              </a:ext>
            </a:extLst>
          </p:cNvPr>
          <p:cNvCxnSpPr>
            <a:cxnSpLocks/>
          </p:cNvCxnSpPr>
          <p:nvPr userDrawn="1"/>
        </p:nvCxnSpPr>
        <p:spPr>
          <a:xfrm>
            <a:off x="768885" y="1981098"/>
            <a:ext cx="5226050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Текст 16">
            <a:extLst>
              <a:ext uri="{FF2B5EF4-FFF2-40B4-BE49-F238E27FC236}">
                <a16:creationId xmlns:a16="http://schemas.microsoft.com/office/drawing/2014/main" xmlns="" id="{13F0D83D-3D62-EF6A-3B2F-698F33AEB63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055" y="2058717"/>
            <a:ext cx="5481606" cy="32067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A6801ECD-8142-4A9B-78E8-D81F80CBFD52}"/>
              </a:ext>
            </a:extLst>
          </p:cNvPr>
          <p:cNvCxnSpPr>
            <a:cxnSpLocks/>
          </p:cNvCxnSpPr>
          <p:nvPr userDrawn="1"/>
        </p:nvCxnSpPr>
        <p:spPr>
          <a:xfrm>
            <a:off x="768885" y="3274569"/>
            <a:ext cx="5226050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Текст 16">
            <a:extLst>
              <a:ext uri="{FF2B5EF4-FFF2-40B4-BE49-F238E27FC236}">
                <a16:creationId xmlns:a16="http://schemas.microsoft.com/office/drawing/2014/main" xmlns="" id="{33D392C6-8BD8-9424-D9AA-A8F8F08195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9055" y="3352188"/>
            <a:ext cx="5481606" cy="32067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AD829A12-ED35-9AA4-B62F-E6FBBFACCAF7}"/>
              </a:ext>
            </a:extLst>
          </p:cNvPr>
          <p:cNvCxnSpPr>
            <a:cxnSpLocks/>
          </p:cNvCxnSpPr>
          <p:nvPr userDrawn="1"/>
        </p:nvCxnSpPr>
        <p:spPr>
          <a:xfrm>
            <a:off x="768885" y="4568040"/>
            <a:ext cx="5226050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16">
            <a:extLst>
              <a:ext uri="{FF2B5EF4-FFF2-40B4-BE49-F238E27FC236}">
                <a16:creationId xmlns:a16="http://schemas.microsoft.com/office/drawing/2014/main" xmlns="" id="{ACA04F20-FF9C-E837-DEEF-A4CE3D12B28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9055" y="4650759"/>
            <a:ext cx="5481606" cy="32067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xmlns="" id="{BA24A01C-2144-45AF-1C6E-4D1826B240DA}"/>
              </a:ext>
            </a:extLst>
          </p:cNvPr>
          <p:cNvCxnSpPr>
            <a:cxnSpLocks/>
          </p:cNvCxnSpPr>
          <p:nvPr userDrawn="1"/>
        </p:nvCxnSpPr>
        <p:spPr>
          <a:xfrm>
            <a:off x="768885" y="5866611"/>
            <a:ext cx="5226050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Текст 16">
            <a:extLst>
              <a:ext uri="{FF2B5EF4-FFF2-40B4-BE49-F238E27FC236}">
                <a16:creationId xmlns:a16="http://schemas.microsoft.com/office/drawing/2014/main" xmlns="" id="{20827CCA-B427-4046-84A0-FF6D4F8B48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9055" y="5944230"/>
            <a:ext cx="5481606" cy="32067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649A209B-6738-15B8-F0F9-CDCBE1825656}"/>
              </a:ext>
            </a:extLst>
          </p:cNvPr>
          <p:cNvCxnSpPr>
            <a:cxnSpLocks/>
          </p:cNvCxnSpPr>
          <p:nvPr userDrawn="1"/>
        </p:nvCxnSpPr>
        <p:spPr>
          <a:xfrm>
            <a:off x="315076" y="765246"/>
            <a:ext cx="0" cy="6317218"/>
          </a:xfrm>
          <a:prstGeom prst="line">
            <a:avLst/>
          </a:prstGeom>
          <a:ln w="19050">
            <a:solidFill>
              <a:srgbClr val="C9C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E8F20CE0-8874-35F4-E242-14CC6A28F988}"/>
              </a:ext>
            </a:extLst>
          </p:cNvPr>
          <p:cNvSpPr/>
          <p:nvPr userDrawn="1"/>
        </p:nvSpPr>
        <p:spPr>
          <a:xfrm>
            <a:off x="240786" y="1011631"/>
            <a:ext cx="148580" cy="1485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2A3CBB69-CDF2-866E-443C-ECC397E76435}"/>
              </a:ext>
            </a:extLst>
          </p:cNvPr>
          <p:cNvSpPr/>
          <p:nvPr userDrawn="1"/>
        </p:nvSpPr>
        <p:spPr>
          <a:xfrm>
            <a:off x="240786" y="2305102"/>
            <a:ext cx="148580" cy="1485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xmlns="" id="{1471561E-2B2C-F419-58F0-910C1B9040D0}"/>
              </a:ext>
            </a:extLst>
          </p:cNvPr>
          <p:cNvSpPr/>
          <p:nvPr userDrawn="1"/>
        </p:nvSpPr>
        <p:spPr>
          <a:xfrm>
            <a:off x="240786" y="3598573"/>
            <a:ext cx="148580" cy="1485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067B29C7-C839-CC84-9B8D-3CB2853832B1}"/>
              </a:ext>
            </a:extLst>
          </p:cNvPr>
          <p:cNvSpPr/>
          <p:nvPr userDrawn="1"/>
        </p:nvSpPr>
        <p:spPr>
          <a:xfrm>
            <a:off x="240786" y="4897144"/>
            <a:ext cx="148580" cy="1485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xmlns="" id="{890E31E6-451A-E9AB-FCB0-3D8952201E7A}"/>
              </a:ext>
            </a:extLst>
          </p:cNvPr>
          <p:cNvSpPr/>
          <p:nvPr userDrawn="1"/>
        </p:nvSpPr>
        <p:spPr>
          <a:xfrm>
            <a:off x="240786" y="6195715"/>
            <a:ext cx="148580" cy="1485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Текст 16">
            <a:extLst>
              <a:ext uri="{FF2B5EF4-FFF2-40B4-BE49-F238E27FC236}">
                <a16:creationId xmlns:a16="http://schemas.microsoft.com/office/drawing/2014/main" xmlns="" id="{338784D6-F6C3-29E3-83DF-B6C678054DD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9055" y="2389877"/>
            <a:ext cx="5481606" cy="817559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4" name="Текст 16">
            <a:extLst>
              <a:ext uri="{FF2B5EF4-FFF2-40B4-BE49-F238E27FC236}">
                <a16:creationId xmlns:a16="http://schemas.microsoft.com/office/drawing/2014/main" xmlns="" id="{3E7FFC8E-B68C-042A-A745-C81FC96BF5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9055" y="3672862"/>
            <a:ext cx="5481606" cy="817559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5" name="Текст 16">
            <a:extLst>
              <a:ext uri="{FF2B5EF4-FFF2-40B4-BE49-F238E27FC236}">
                <a16:creationId xmlns:a16="http://schemas.microsoft.com/office/drawing/2014/main" xmlns="" id="{0CBDDD49-B844-6776-7C75-9738547A0E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9055" y="4971434"/>
            <a:ext cx="5481606" cy="817559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6" name="Текст 16">
            <a:extLst>
              <a:ext uri="{FF2B5EF4-FFF2-40B4-BE49-F238E27FC236}">
                <a16:creationId xmlns:a16="http://schemas.microsoft.com/office/drawing/2014/main" xmlns="" id="{41A207DC-0BCB-F716-97ED-E265D697C27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9055" y="6264905"/>
            <a:ext cx="5481606" cy="817559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xmlns="" val="68712838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290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дачи Цели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BD7E5887-4C44-DC95-0A6F-0490F2B85C4B}"/>
              </a:ext>
            </a:extLst>
          </p:cNvPr>
          <p:cNvSpPr/>
          <p:nvPr userDrawn="1"/>
        </p:nvSpPr>
        <p:spPr>
          <a:xfrm>
            <a:off x="6299994" y="0"/>
            <a:ext cx="6299994" cy="7272338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4400" dirty="0"/>
              <a:t>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92FF7B-BF90-435C-87E9-E33C77ED897D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30799" y="104017"/>
            <a:ext cx="498256" cy="438647"/>
          </a:xfrm>
        </p:spPr>
        <p:txBody>
          <a:bodyPr/>
          <a:lstStyle>
            <a:lvl1pPr algn="ctr">
              <a:defRPr sz="2000" b="1">
                <a:solidFill>
                  <a:schemeClr val="accent2"/>
                </a:solidFill>
                <a:latin typeface="+mj-lt"/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91608BE1-7EFC-883E-52CB-4457A3B3EA8B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498295" y="151774"/>
            <a:ext cx="5927169" cy="23475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813C08AC-EFF8-DBFB-A004-1272EDA44A10}"/>
              </a:ext>
            </a:extLst>
          </p:cNvPr>
          <p:cNvGrpSpPr/>
          <p:nvPr userDrawn="1"/>
        </p:nvGrpSpPr>
        <p:grpSpPr>
          <a:xfrm>
            <a:off x="6286764" y="2645924"/>
            <a:ext cx="6313225" cy="4624494"/>
            <a:chOff x="6365635" y="1267214"/>
            <a:chExt cx="4152634" cy="304184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4E011136-9EAB-C787-E63F-605CC57F6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47599" y="1267214"/>
              <a:ext cx="2570670" cy="1449340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E186BCCF-3B3B-3B93-34D9-F8FDEBBD66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70000"/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7942935" y="2859717"/>
              <a:ext cx="2575334" cy="1449339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C343BD4A-6038-004D-C1F9-C06FEE3B99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 amt="20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4344" t="2180" r="553" b="-2180"/>
            <a:stretch/>
          </p:blipFill>
          <p:spPr>
            <a:xfrm flipV="1">
              <a:off x="6365635" y="1272809"/>
              <a:ext cx="1416492" cy="1449338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8471FBA1-BFBA-EC80-ED96-5DF67A7E80A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alphaModFix amt="50000"/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" r="45333"/>
            <a:stretch/>
          </p:blipFill>
          <p:spPr>
            <a:xfrm flipH="1">
              <a:off x="6374336" y="2859718"/>
              <a:ext cx="1407790" cy="1449338"/>
            </a:xfrm>
            <a:prstGeom prst="rect">
              <a:avLst/>
            </a:prstGeom>
          </p:spPr>
        </p:pic>
      </p:grp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8C6533A6-9B1A-399B-5BBC-4B320B9AD4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9055" y="765246"/>
            <a:ext cx="5481606" cy="32067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8" name="Текст 16">
            <a:extLst>
              <a:ext uri="{FF2B5EF4-FFF2-40B4-BE49-F238E27FC236}">
                <a16:creationId xmlns:a16="http://schemas.microsoft.com/office/drawing/2014/main" xmlns="" id="{038B6B43-DF56-D67A-0F92-C67417F638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55" y="1085921"/>
            <a:ext cx="5481606" cy="817559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ru-RU" dirty="0"/>
              <a:t>Текст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BA3A40A4-0FF5-DCC2-E501-DE71A2FF8A80}"/>
              </a:ext>
            </a:extLst>
          </p:cNvPr>
          <p:cNvCxnSpPr>
            <a:cxnSpLocks/>
          </p:cNvCxnSpPr>
          <p:nvPr userDrawn="1"/>
        </p:nvCxnSpPr>
        <p:spPr>
          <a:xfrm>
            <a:off x="768885" y="1981098"/>
            <a:ext cx="5226050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Текст 16">
            <a:extLst>
              <a:ext uri="{FF2B5EF4-FFF2-40B4-BE49-F238E27FC236}">
                <a16:creationId xmlns:a16="http://schemas.microsoft.com/office/drawing/2014/main" xmlns="" id="{13F0D83D-3D62-EF6A-3B2F-698F33AEB63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055" y="2058717"/>
            <a:ext cx="5481606" cy="32067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A6801ECD-8142-4A9B-78E8-D81F80CBFD52}"/>
              </a:ext>
            </a:extLst>
          </p:cNvPr>
          <p:cNvCxnSpPr>
            <a:cxnSpLocks/>
          </p:cNvCxnSpPr>
          <p:nvPr userDrawn="1"/>
        </p:nvCxnSpPr>
        <p:spPr>
          <a:xfrm>
            <a:off x="768885" y="3274569"/>
            <a:ext cx="5226050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Текст 16">
            <a:extLst>
              <a:ext uri="{FF2B5EF4-FFF2-40B4-BE49-F238E27FC236}">
                <a16:creationId xmlns:a16="http://schemas.microsoft.com/office/drawing/2014/main" xmlns="" id="{33D392C6-8BD8-9424-D9AA-A8F8F08195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9055" y="3352188"/>
            <a:ext cx="5481606" cy="32067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AD829A12-ED35-9AA4-B62F-E6FBBFACCAF7}"/>
              </a:ext>
            </a:extLst>
          </p:cNvPr>
          <p:cNvCxnSpPr>
            <a:cxnSpLocks/>
          </p:cNvCxnSpPr>
          <p:nvPr userDrawn="1"/>
        </p:nvCxnSpPr>
        <p:spPr>
          <a:xfrm>
            <a:off x="768885" y="4568040"/>
            <a:ext cx="5226050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16">
            <a:extLst>
              <a:ext uri="{FF2B5EF4-FFF2-40B4-BE49-F238E27FC236}">
                <a16:creationId xmlns:a16="http://schemas.microsoft.com/office/drawing/2014/main" xmlns="" id="{ACA04F20-FF9C-E837-DEEF-A4CE3D12B28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9055" y="4650759"/>
            <a:ext cx="5481606" cy="32067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xmlns="" id="{BA24A01C-2144-45AF-1C6E-4D1826B240DA}"/>
              </a:ext>
            </a:extLst>
          </p:cNvPr>
          <p:cNvCxnSpPr>
            <a:cxnSpLocks/>
          </p:cNvCxnSpPr>
          <p:nvPr userDrawn="1"/>
        </p:nvCxnSpPr>
        <p:spPr>
          <a:xfrm>
            <a:off x="768885" y="5866611"/>
            <a:ext cx="5226050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Текст 16">
            <a:extLst>
              <a:ext uri="{FF2B5EF4-FFF2-40B4-BE49-F238E27FC236}">
                <a16:creationId xmlns:a16="http://schemas.microsoft.com/office/drawing/2014/main" xmlns="" id="{20827CCA-B427-4046-84A0-FF6D4F8B48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9055" y="5944230"/>
            <a:ext cx="5481606" cy="32067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Текст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649A209B-6738-15B8-F0F9-CDCBE1825656}"/>
              </a:ext>
            </a:extLst>
          </p:cNvPr>
          <p:cNvCxnSpPr>
            <a:cxnSpLocks/>
          </p:cNvCxnSpPr>
          <p:nvPr userDrawn="1"/>
        </p:nvCxnSpPr>
        <p:spPr>
          <a:xfrm>
            <a:off x="315076" y="765246"/>
            <a:ext cx="0" cy="6317218"/>
          </a:xfrm>
          <a:prstGeom prst="line">
            <a:avLst/>
          </a:prstGeom>
          <a:ln w="19050">
            <a:solidFill>
              <a:srgbClr val="C9C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E8F20CE0-8874-35F4-E242-14CC6A28F988}"/>
              </a:ext>
            </a:extLst>
          </p:cNvPr>
          <p:cNvSpPr/>
          <p:nvPr userDrawn="1"/>
        </p:nvSpPr>
        <p:spPr>
          <a:xfrm>
            <a:off x="240786" y="1011631"/>
            <a:ext cx="148580" cy="1485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2A3CBB69-CDF2-866E-443C-ECC397E76435}"/>
              </a:ext>
            </a:extLst>
          </p:cNvPr>
          <p:cNvSpPr/>
          <p:nvPr userDrawn="1"/>
        </p:nvSpPr>
        <p:spPr>
          <a:xfrm>
            <a:off x="240786" y="2305102"/>
            <a:ext cx="148580" cy="1485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xmlns="" id="{1471561E-2B2C-F419-58F0-910C1B9040D0}"/>
              </a:ext>
            </a:extLst>
          </p:cNvPr>
          <p:cNvSpPr/>
          <p:nvPr userDrawn="1"/>
        </p:nvSpPr>
        <p:spPr>
          <a:xfrm>
            <a:off x="240786" y="3598573"/>
            <a:ext cx="148580" cy="1485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067B29C7-C839-CC84-9B8D-3CB2853832B1}"/>
              </a:ext>
            </a:extLst>
          </p:cNvPr>
          <p:cNvSpPr/>
          <p:nvPr userDrawn="1"/>
        </p:nvSpPr>
        <p:spPr>
          <a:xfrm>
            <a:off x="240786" y="4897144"/>
            <a:ext cx="148580" cy="1485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xmlns="" id="{890E31E6-451A-E9AB-FCB0-3D8952201E7A}"/>
              </a:ext>
            </a:extLst>
          </p:cNvPr>
          <p:cNvSpPr/>
          <p:nvPr userDrawn="1"/>
        </p:nvSpPr>
        <p:spPr>
          <a:xfrm>
            <a:off x="240786" y="6195715"/>
            <a:ext cx="148580" cy="1485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Текст 16">
            <a:extLst>
              <a:ext uri="{FF2B5EF4-FFF2-40B4-BE49-F238E27FC236}">
                <a16:creationId xmlns:a16="http://schemas.microsoft.com/office/drawing/2014/main" xmlns="" id="{338784D6-F6C3-29E3-83DF-B6C678054DD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9055" y="2389877"/>
            <a:ext cx="5481606" cy="817559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4" name="Текст 16">
            <a:extLst>
              <a:ext uri="{FF2B5EF4-FFF2-40B4-BE49-F238E27FC236}">
                <a16:creationId xmlns:a16="http://schemas.microsoft.com/office/drawing/2014/main" xmlns="" id="{3E7FFC8E-B68C-042A-A745-C81FC96BF5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9055" y="3672862"/>
            <a:ext cx="5481606" cy="817559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5" name="Текст 16">
            <a:extLst>
              <a:ext uri="{FF2B5EF4-FFF2-40B4-BE49-F238E27FC236}">
                <a16:creationId xmlns:a16="http://schemas.microsoft.com/office/drawing/2014/main" xmlns="" id="{0CBDDD49-B844-6776-7C75-9738547A0E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9055" y="4971434"/>
            <a:ext cx="5481606" cy="817559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6" name="Текст 16">
            <a:extLst>
              <a:ext uri="{FF2B5EF4-FFF2-40B4-BE49-F238E27FC236}">
                <a16:creationId xmlns:a16="http://schemas.microsoft.com/office/drawing/2014/main" xmlns="" id="{41A207DC-0BCB-F716-97ED-E265D697C27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9055" y="6264905"/>
            <a:ext cx="5481606" cy="817559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xmlns="" val="1125363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136C46-0EF9-4138-8B8F-C0783986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50" y="387188"/>
            <a:ext cx="10867490" cy="1405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77B877B-9FEF-4D3B-B4E2-728636E3F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6250" y="1935923"/>
            <a:ext cx="10867490" cy="4614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2DC7C28-86DF-4821-90C5-B62B9259F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6251" y="6740383"/>
            <a:ext cx="2834997" cy="3871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31B6C-99D8-4837-82C3-AC9B9642D406}" type="datetime1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B1DE8C9-3B7E-44E1-ACAE-77C10B00FE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3747" y="6740383"/>
            <a:ext cx="4252496" cy="3871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71D5754-B101-4FA1-AEA2-EA6E4A13B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8742" y="6740383"/>
            <a:ext cx="2834997" cy="3871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2F61-3739-4347-9B88-B7D294FB5D8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8700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49" r:id="rId2"/>
    <p:sldLayoutId id="2147483678" r:id="rId3"/>
    <p:sldLayoutId id="2147483679" r:id="rId4"/>
    <p:sldLayoutId id="2147483685" r:id="rId5"/>
    <p:sldLayoutId id="2147483681" r:id="rId6"/>
    <p:sldLayoutId id="2147483650" r:id="rId7"/>
    <p:sldLayoutId id="2147483680" r:id="rId8"/>
    <p:sldLayoutId id="2147483682" r:id="rId9"/>
    <p:sldLayoutId id="2147483663" r:id="rId10"/>
    <p:sldLayoutId id="2147483683" r:id="rId11"/>
    <p:sldLayoutId id="2147483660" r:id="rId12"/>
    <p:sldLayoutId id="2147483684" r:id="rId13"/>
    <p:sldLayoutId id="2147483662" r:id="rId14"/>
    <p:sldLayoutId id="2147483677" r:id="rId15"/>
    <p:sldLayoutId id="2147483661" r:id="rId16"/>
    <p:sldLayoutId id="2147483670" r:id="rId17"/>
    <p:sldLayoutId id="2147483671" r:id="rId18"/>
    <p:sldLayoutId id="2147483664" r:id="rId19"/>
    <p:sldLayoutId id="2147483665" r:id="rId20"/>
    <p:sldLayoutId id="2147483668" r:id="rId21"/>
    <p:sldLayoutId id="2147483669" r:id="rId22"/>
    <p:sldLayoutId id="2147483666" r:id="rId23"/>
    <p:sldLayoutId id="2147483667" r:id="rId24"/>
    <p:sldLayoutId id="2147483673" r:id="rId25"/>
    <p:sldLayoutId id="2147483672" r:id="rId26"/>
    <p:sldLayoutId id="2147483674" r:id="rId27"/>
    <p:sldLayoutId id="2147483675" r:id="rId28"/>
    <p:sldLayoutId id="2147483687" r:id="rId29"/>
  </p:sldLayoutIdLst>
  <p:hf hdr="0" ftr="0" dt="0"/>
  <p:txStyles>
    <p:titleStyle>
      <a:lvl1pPr algn="l" defTabSz="914442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10" indent="-228610" algn="l" defTabSz="91444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32" indent="-228610" algn="l" defTabSz="9144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54" indent="-228610" algn="l" defTabSz="9144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74" indent="-228610" algn="l" defTabSz="9144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99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96" indent="-228610" algn="l" defTabSz="9144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99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717" indent="-228610" algn="l" defTabSz="9144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38" indent="-228610" algn="l" defTabSz="9144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59" indent="-228610" algn="l" defTabSz="9144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80" indent="-228610" algn="l" defTabSz="9144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2" algn="l" defTabSz="9144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2" algn="l" defTabSz="9144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4" algn="l" defTabSz="9144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85" algn="l" defTabSz="9144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06" algn="l" defTabSz="9144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27" algn="l" defTabSz="9144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48" algn="l" defTabSz="9144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70" algn="l" defTabSz="9144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290" userDrawn="1">
          <p15:clr>
            <a:srgbClr val="F26B43"/>
          </p15:clr>
        </p15:guide>
        <p15:guide id="2" pos="39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chart" Target="../charts/chart9.xml"/><Relationship Id="rId7" Type="http://schemas.openxmlformats.org/officeDocument/2006/relationships/chart" Target="../charts/chart13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E2A141-84F9-64A1-063E-7574759A77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Отчет главного врача КГБУЗ «Консультативно-диагностический центр Алтайского края» по итогам работы в 2024 году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757B9CF-FA2B-AC59-0FE0-802B4CB65C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Вахлова Жанна Игоревна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53FF82E-AA9D-892C-89EB-BF08F6D564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ru-RU" dirty="0"/>
              <a:t>Главный врач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76EAE05-6607-5302-FFE1-33A8DB2747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xmlns="" val="1050688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9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254035" y="2188754"/>
          <a:ext cx="3592285" cy="3314246"/>
        </p:xfrm>
        <a:graphic>
          <a:graphicData uri="http://schemas.openxmlformats.org/drawingml/2006/table">
            <a:tbl>
              <a:tblPr/>
              <a:tblGrid>
                <a:gridCol w="19652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69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503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latin typeface="+mn-lt"/>
                        </a:rPr>
                        <a:t>Категория врачей, получающих выплаты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92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latin typeface="+mn-lt"/>
                        </a:rPr>
                        <a:t>Ежемесячная выплата  за месяц, руб.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92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Врач-патологоанатом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11 500,00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476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Врач клинической лабораторной диагностики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11 500,00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542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Врач-онколог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14 500,00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Врач-эндокринолог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14 500,00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Врач-терапевт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14 500,00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80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Медицинская сестра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6 500,00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43273" y="759943"/>
            <a:ext cx="3629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/>
              <a:t>Размер специальных социальных выплат из СФР за диспансерное наблюдение и гистологические/цитологические исследования в 2024 году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5133703" y="2024743"/>
          <a:ext cx="6910252" cy="448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Текст 2">
            <a:extLst>
              <a:ext uri="{FF2B5EF4-FFF2-40B4-BE49-F238E27FC236}">
                <a16:creationId xmlns:a16="http://schemas.microsoft.com/office/drawing/2014/main" xmlns="" id="{C43EE9A7-8D8C-D70A-9049-BA3A5CE648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400" y="142964"/>
            <a:ext cx="10802938" cy="615950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Заработная плата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83234" y="752157"/>
            <a:ext cx="5042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Доля выплат за ПВН, ДВН в СЗП сотрудников, участвующих в ДВН ПВН за период с августа по декабрь 2024 года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300" dirty="0"/>
              <a:t>Штатная и фактическая численность работников Центра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4"/>
          </p:nvPr>
        </p:nvGraphicFramePr>
        <p:xfrm>
          <a:off x="262502" y="1084217"/>
          <a:ext cx="4662195" cy="4376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одержимое 4"/>
          <p:cNvSpPr>
            <a:spLocks noGrp="1"/>
          </p:cNvSpPr>
          <p:nvPr>
            <p:ph sz="quarter" idx="15"/>
          </p:nvPr>
        </p:nvSpPr>
        <p:spPr>
          <a:xfrm>
            <a:off x="6376264" y="4881248"/>
            <a:ext cx="6223724" cy="77497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latin typeface="+mn-lt"/>
                <a:ea typeface="+mn-ea"/>
              </a:rPr>
              <a:t>Доля медицинских работников в структуре численности работающих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latin typeface="+mn-lt"/>
                <a:ea typeface="+mn-ea"/>
              </a:rPr>
              <a:t>, %</a:t>
            </a:r>
          </a:p>
        </p:txBody>
      </p:sp>
      <p:graphicFrame>
        <p:nvGraphicFramePr>
          <p:cNvPr id="7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91533550"/>
              </p:ext>
            </p:extLst>
          </p:nvPr>
        </p:nvGraphicFramePr>
        <p:xfrm>
          <a:off x="6466114" y="1340822"/>
          <a:ext cx="5499463" cy="3544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249886" y="888274"/>
            <a:ext cx="4920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/>
              <a:t>Укомплектованность должностями</a:t>
            </a:r>
          </a:p>
          <a:p>
            <a:r>
              <a:rPr lang="ru-RU" sz="1400" b="1" dirty="0"/>
              <a:t> и физическими лицами медицинских работников,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641771" y="5512525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67%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511246" y="5534297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66%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11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04000" y="960411"/>
          <a:ext cx="11189320" cy="5715266"/>
        </p:xfrm>
        <a:graphic>
          <a:graphicData uri="http://schemas.openxmlformats.org/drawingml/2006/table">
            <a:tbl>
              <a:tblPr/>
              <a:tblGrid>
                <a:gridCol w="37292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12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87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371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928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6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bg2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2023</a:t>
                      </a:r>
                      <a:endParaRPr lang="ru-RU" sz="1600" b="1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2024</a:t>
                      </a:r>
                      <a:endParaRPr lang="ru-RU" sz="1600" b="1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6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Врачи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СМП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Врачи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СМП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Отделение лучевой диагностики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90.0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82,7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87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93.3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36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Отделение ультразвуковой диагностики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84,8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99,0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92,0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36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Отделение функциональной диагностики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98,1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81,7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89,0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94,0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Отделение эндоскопии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83,6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36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Консультативно-поликлиническое отделение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80,8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89,2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87,3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97,3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36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Центр охраны здоровья семьи и репродукции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89,0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36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Центр амбулаторной онкологической помощи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94,0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41,0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50,0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Эндокринологический центр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85,0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73,3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97,6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Отделение медицинской реабилитации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62,5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66,7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85,7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Группа анестезиологии-реанимации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78,6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92,0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Дневной стационар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95,2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77,1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77,7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0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Медико-генетическая консультация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92,3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92,0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Клинико-диагностическая лаборатория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91,8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91,8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4136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Лаборатория микробиологических исследований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70,6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82,9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94,0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93,0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Патологоанатомическое отделение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55" marR="6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27322"/>
            <a:ext cx="214093" cy="43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5979" tIns="52989" rIns="105979" bIns="52989" numCol="1" anchor="ctr" anchorCtr="0" compatLnSpc="1">
            <a:prstTxWarp prst="textNoShape">
              <a:avLst/>
            </a:prstTxWarp>
            <a:spAutoFit/>
          </a:bodyPr>
          <a:lstStyle/>
          <a:p>
            <a:pPr defTabSz="1059790" fontAlgn="base">
              <a:spcBef>
                <a:spcPct val="0"/>
              </a:spcBef>
              <a:spcAft>
                <a:spcPct val="0"/>
              </a:spcAft>
            </a:pPr>
            <a:endParaRPr lang="ru-RU" sz="2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123672" y="-226181"/>
            <a:ext cx="10692281" cy="99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5979" tIns="52989" rIns="105979" bIns="52989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059790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defTabSz="105979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defTabSz="1059790" fontAlgn="base"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Roboto" panose="02000000000000000000" pitchFamily="2" charset="0"/>
                <a:ea typeface="Roboto" panose="02000000000000000000" pitchFamily="2" charset="0"/>
              </a:rPr>
              <a:t>Укомплектованность медицинских должностей в разрезе отделений, %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21"/>
          </p:nvPr>
        </p:nvSpPr>
        <p:spPr>
          <a:xfrm>
            <a:off x="666206" y="1514565"/>
            <a:ext cx="5643154" cy="615950"/>
          </a:xfrm>
        </p:spPr>
        <p:txBody>
          <a:bodyPr>
            <a:normAutofit fontScale="92500" lnSpcReduction="20000"/>
          </a:bodyPr>
          <a:lstStyle/>
          <a:p>
            <a:pPr algn="ctr"/>
            <a:endParaRPr lang="ru-RU" sz="2100" dirty="0"/>
          </a:p>
          <a:p>
            <a:pPr algn="ctr"/>
            <a:r>
              <a:rPr lang="ru-RU" sz="1700" dirty="0"/>
              <a:t>Доля аттестованных медицинских работников, %</a:t>
            </a:r>
          </a:p>
          <a:p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74320" y="2390504"/>
          <a:ext cx="6178731" cy="3422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6701245" y="2076995"/>
          <a:ext cx="5408023" cy="3487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23672" y="-226181"/>
            <a:ext cx="10692281" cy="99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5979" tIns="52989" rIns="105979" bIns="52989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059790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defTabSz="105979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defTabSz="1059790" fontAlgn="base"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Roboto" panose="02000000000000000000" pitchFamily="2" charset="0"/>
                <a:ea typeface="Roboto" panose="02000000000000000000" pitchFamily="2" charset="0"/>
              </a:rPr>
              <a:t>Квалификация медицинского персонала</a:t>
            </a:r>
          </a:p>
        </p:txBody>
      </p:sp>
      <p:sp>
        <p:nvSpPr>
          <p:cNvPr id="10" name="Текст 2"/>
          <p:cNvSpPr txBox="1">
            <a:spLocks/>
          </p:cNvSpPr>
          <p:nvPr/>
        </p:nvSpPr>
        <p:spPr>
          <a:xfrm>
            <a:off x="6644641" y="1471022"/>
            <a:ext cx="5643154" cy="61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Структура присвоенных врачам категорий,</a:t>
            </a:r>
            <a:r>
              <a:rPr kumimoji="0" lang="ru-RU" sz="17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%</a:t>
            </a: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FD342E50-5E5A-0B8D-869E-23BE9DFA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9644" y="151775"/>
            <a:ext cx="498256" cy="438647"/>
          </a:xfrm>
        </p:spPr>
        <p:txBody>
          <a:bodyPr/>
          <a:lstStyle/>
          <a:p>
            <a:fld id="{A2AE2F61-3739-4347-9B88-B7D294FB5D82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C8EBEC5-469F-5377-6F25-28FDF487AAE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19257" y="135082"/>
            <a:ext cx="4616010" cy="716973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/>
              <a:t>Количество целевых мест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/>
              <a:t>в клиническую  ординатуру</a:t>
            </a:r>
          </a:p>
        </p:txBody>
      </p:sp>
      <p:sp>
        <p:nvSpPr>
          <p:cNvPr id="10" name="Google Shape;295;g76770e237e_2_432"/>
          <p:cNvSpPr txBox="1"/>
          <p:nvPr/>
        </p:nvSpPr>
        <p:spPr>
          <a:xfrm>
            <a:off x="984337" y="833270"/>
            <a:ext cx="5906286" cy="406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424" tIns="59197" rIns="118424" bIns="59197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2400"/>
            </a:pPr>
            <a:endParaRPr sz="1700" b="1" dirty="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29971704"/>
              </p:ext>
            </p:extLst>
          </p:nvPr>
        </p:nvGraphicFramePr>
        <p:xfrm>
          <a:off x="6773091" y="982772"/>
          <a:ext cx="5647184" cy="5297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75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82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13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9030">
                <a:tc>
                  <a:txBody>
                    <a:bodyPr/>
                    <a:lstStyle/>
                    <a:p>
                      <a:endParaRPr lang="ru-RU" sz="1900" dirty="0"/>
                    </a:p>
                  </a:txBody>
                  <a:tcPr marL="126000" marR="126000" marT="48482" marB="484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2023</a:t>
                      </a:r>
                    </a:p>
                  </a:txBody>
                  <a:tcPr marL="126000" marR="126000" marT="48482" marB="484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2024</a:t>
                      </a:r>
                    </a:p>
                  </a:txBody>
                  <a:tcPr marL="126000" marR="126000" marT="48482" marB="48482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3085">
                <a:tc>
                  <a:txBody>
                    <a:bodyPr/>
                    <a:lstStyle/>
                    <a:p>
                      <a:r>
                        <a:rPr lang="ru-RU" sz="1900" dirty="0"/>
                        <a:t>Неврология</a:t>
                      </a:r>
                    </a:p>
                  </a:txBody>
                  <a:tcPr marL="126000" marR="126000" marT="48482" marB="48482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900" b="1" dirty="0"/>
                    </a:p>
                  </a:txBody>
                  <a:tcPr marL="126000" marR="126000" marT="48482" marB="484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1</a:t>
                      </a:r>
                    </a:p>
                  </a:txBody>
                  <a:tcPr marL="126000" marR="126000" marT="48482" marB="48482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9030">
                <a:tc>
                  <a:txBody>
                    <a:bodyPr/>
                    <a:lstStyle/>
                    <a:p>
                      <a:r>
                        <a:rPr lang="ru-RU" sz="1900" dirty="0"/>
                        <a:t>Сосудистая хирургия</a:t>
                      </a:r>
                    </a:p>
                  </a:txBody>
                  <a:tcPr marL="126000" marR="126000" marT="48482" marB="48482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900" b="1" dirty="0"/>
                    </a:p>
                  </a:txBody>
                  <a:tcPr marL="126000" marR="126000" marT="48482" marB="484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1</a:t>
                      </a:r>
                    </a:p>
                  </a:txBody>
                  <a:tcPr marL="126000" marR="126000" marT="48482" marB="48482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5804">
                <a:tc>
                  <a:txBody>
                    <a:bodyPr/>
                    <a:lstStyle/>
                    <a:p>
                      <a:r>
                        <a:rPr lang="ru-RU" sz="1900" dirty="0"/>
                        <a:t>Хирургия</a:t>
                      </a:r>
                    </a:p>
                  </a:txBody>
                  <a:tcPr marL="126000" marR="126000" marT="48482" marB="484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1</a:t>
                      </a:r>
                    </a:p>
                  </a:txBody>
                  <a:tcPr marL="126000" marR="126000" marT="48482" marB="484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1</a:t>
                      </a:r>
                    </a:p>
                  </a:txBody>
                  <a:tcPr marL="126000" marR="126000" marT="48482" marB="48482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5804">
                <a:tc>
                  <a:txBody>
                    <a:bodyPr/>
                    <a:lstStyle/>
                    <a:p>
                      <a:r>
                        <a:rPr lang="ru-RU" sz="1900" dirty="0"/>
                        <a:t>Лучевая диагностика</a:t>
                      </a:r>
                    </a:p>
                  </a:txBody>
                  <a:tcPr marL="126000" marR="126000" marT="48482" marB="48482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900" b="1" dirty="0"/>
                    </a:p>
                  </a:txBody>
                  <a:tcPr marL="126000" marR="126000" marT="48482" marB="484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1</a:t>
                      </a:r>
                    </a:p>
                  </a:txBody>
                  <a:tcPr marL="126000" marR="126000" marT="48482" marB="48482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9030">
                <a:tc>
                  <a:txBody>
                    <a:bodyPr/>
                    <a:lstStyle/>
                    <a:p>
                      <a:r>
                        <a:rPr lang="ru-RU" sz="1900" dirty="0"/>
                        <a:t>Клиническая</a:t>
                      </a:r>
                      <a:r>
                        <a:rPr lang="ru-RU" sz="1900" baseline="0" dirty="0"/>
                        <a:t> лабораторная диагностика</a:t>
                      </a:r>
                      <a:endParaRPr lang="ru-RU" sz="1900" dirty="0"/>
                    </a:p>
                  </a:txBody>
                  <a:tcPr marL="126000" marR="126000" marT="48482" marB="48482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900" b="1" dirty="0"/>
                    </a:p>
                  </a:txBody>
                  <a:tcPr marL="126000" marR="126000" marT="48482" marB="484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1</a:t>
                      </a:r>
                    </a:p>
                  </a:txBody>
                  <a:tcPr marL="126000" marR="126000" marT="48482" marB="48482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15804">
                <a:tc>
                  <a:txBody>
                    <a:bodyPr/>
                    <a:lstStyle/>
                    <a:p>
                      <a:r>
                        <a:rPr lang="ru-RU" sz="1900" dirty="0"/>
                        <a:t>Эндокринология</a:t>
                      </a:r>
                    </a:p>
                  </a:txBody>
                  <a:tcPr marL="126000" marR="126000" marT="48482" marB="484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1</a:t>
                      </a:r>
                    </a:p>
                  </a:txBody>
                  <a:tcPr marL="126000" marR="126000" marT="48482" marB="48482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900" b="1"/>
                    </a:p>
                  </a:txBody>
                  <a:tcPr marL="126000" marR="126000" marT="48482" marB="48482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60115">
                <a:tc>
                  <a:txBody>
                    <a:bodyPr/>
                    <a:lstStyle/>
                    <a:p>
                      <a:r>
                        <a:rPr lang="ru-RU" sz="1900" dirty="0"/>
                        <a:t>Отоларингология</a:t>
                      </a:r>
                    </a:p>
                  </a:txBody>
                  <a:tcPr marL="126000" marR="126000" marT="48482" marB="48482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900" b="1" dirty="0"/>
                    </a:p>
                  </a:txBody>
                  <a:tcPr marL="126000" marR="126000" marT="48482" marB="484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1</a:t>
                      </a:r>
                    </a:p>
                  </a:txBody>
                  <a:tcPr marL="126000" marR="126000" marT="48482" marB="48482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6572" y="873573"/>
          <a:ext cx="6264471" cy="6100505"/>
        </p:xfrm>
        <a:graphic>
          <a:graphicData uri="http://schemas.openxmlformats.org/drawingml/2006/table">
            <a:tbl>
              <a:tblPr/>
              <a:tblGrid>
                <a:gridCol w="35661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52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30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6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Подразделения</a:t>
                      </a:r>
                      <a:endParaRPr lang="ru-RU" sz="18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Врачи</a:t>
                      </a:r>
                      <a:endParaRPr lang="ru-RU" sz="18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СМП</a:t>
                      </a:r>
                      <a:endParaRPr lang="ru-RU" sz="18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94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Отделение дневного стационара</a:t>
                      </a: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0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Группа анестезиологии-реанимации</a:t>
                      </a: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0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Клинико-диагностическая лаборатория</a:t>
                      </a: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0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Краевой эндокринологический центр</a:t>
                      </a: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2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Отделение лучевой диагностики</a:t>
                      </a: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0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Отделение функциональной диагностики</a:t>
                      </a: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52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Отделение эндоскопии</a:t>
                      </a: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10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Консультативно-поликлиническое отделение</a:t>
                      </a: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10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Центр амбулаторной онкологической помощи</a:t>
                      </a: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10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Отделение медицинской реабилитации</a:t>
                      </a: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509" marR="19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7" name="Текст 2">
            <a:extLst>
              <a:ext uri="{FF2B5EF4-FFF2-40B4-BE49-F238E27FC236}">
                <a16:creationId xmlns:a16="http://schemas.microsoft.com/office/drawing/2014/main" xmlns="" id="{3C8EBEC5-469F-5377-6F25-28FDF487AAE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458686" y="156853"/>
            <a:ext cx="4616010" cy="716973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/>
              <a:t>Количество трудоустроенных медицинских работников</a:t>
            </a:r>
          </a:p>
        </p:txBody>
      </p:sp>
    </p:spTree>
    <p:extLst>
      <p:ext uri="{BB962C8B-B14F-4D97-AF65-F5344CB8AC3E}">
        <p14:creationId xmlns:p14="http://schemas.microsoft.com/office/powerpoint/2010/main" xmlns="" val="3561931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100" dirty="0"/>
              <a:t>Обучение медицинского персонала в 2024 году</a:t>
            </a:r>
          </a:p>
        </p:txBody>
      </p:sp>
      <p:graphicFrame>
        <p:nvGraphicFramePr>
          <p:cNvPr id="31" name="Диаграмма 30"/>
          <p:cNvGraphicFramePr>
            <a:graphicFrameLocks noGrp="1"/>
          </p:cNvGraphicFramePr>
          <p:nvPr>
            <p:ph type="chart" sz="quarter" idx="18"/>
          </p:nvPr>
        </p:nvGraphicFramePr>
        <p:xfrm>
          <a:off x="6639940" y="1412911"/>
          <a:ext cx="5678334" cy="4749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Рисунок 21"/>
          <p:cNvGraphicFramePr>
            <a:graphicFrameLocks noGrp="1"/>
          </p:cNvGraphicFramePr>
          <p:nvPr>
            <p:ph type="pic" sz="quarter" idx="14"/>
          </p:nvPr>
        </p:nvGraphicFramePr>
        <p:xfrm>
          <a:off x="501333" y="1699187"/>
          <a:ext cx="5173327" cy="1521378"/>
        </p:xfrm>
        <a:graphic>
          <a:graphicData uri="http://schemas.openxmlformats.org/drawingml/2006/table">
            <a:tbl>
              <a:tblPr/>
              <a:tblGrid>
                <a:gridCol w="17242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42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48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3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663" marR="366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За счет средств краевого бюджета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63" marR="366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За счет средств КДЦАК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63" marR="366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1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Times New Roman"/>
                          <a:ea typeface="Calibri"/>
                          <a:cs typeface="Times New Roman"/>
                        </a:rPr>
                        <a:t>Врачи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63" marR="366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63" marR="366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63" marR="366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4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Times New Roman"/>
                          <a:ea typeface="Calibri"/>
                          <a:cs typeface="Times New Roman"/>
                        </a:rPr>
                        <a:t>СМП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63" marR="366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63" marR="366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63" marR="366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28" name="Рисунок 27"/>
          <p:cNvGraphicFramePr>
            <a:graphicFrameLocks noGrp="1"/>
          </p:cNvGraphicFramePr>
          <p:nvPr>
            <p:ph type="pic" sz="quarter" idx="15"/>
          </p:nvPr>
        </p:nvGraphicFramePr>
        <p:xfrm>
          <a:off x="475833" y="4237871"/>
          <a:ext cx="5273495" cy="525780"/>
        </p:xfrm>
        <a:graphic>
          <a:graphicData uri="http://schemas.openxmlformats.org/drawingml/2006/table">
            <a:tbl>
              <a:tblPr/>
              <a:tblGrid>
                <a:gridCol w="26364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370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01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Calibri"/>
                          <a:cs typeface="Times New Roman"/>
                        </a:rPr>
                        <a:t>Врачи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63" marR="366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Calibri"/>
                          <a:cs typeface="Times New Roman"/>
                        </a:rPr>
                        <a:t>90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63" marR="366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1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latin typeface="Times New Roman"/>
                          <a:ea typeface="Calibri"/>
                          <a:cs typeface="Times New Roman"/>
                        </a:rPr>
                        <a:t>СМП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63" marR="366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Calibri"/>
                          <a:cs typeface="Times New Roman"/>
                        </a:rPr>
                        <a:t>53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63" marR="366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970667" y="846288"/>
            <a:ext cx="3937774" cy="599455"/>
          </a:xfrm>
          <a:prstGeom prst="rect">
            <a:avLst/>
          </a:prstGeom>
        </p:spPr>
        <p:txBody>
          <a:bodyPr wrap="square" lIns="105979" tIns="52989" rIns="105979" bIns="52989">
            <a:spAutoFit/>
          </a:bodyPr>
          <a:lstStyle/>
          <a:p>
            <a:pPr algn="ctr" defTabSz="105979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</a:rPr>
              <a:t>Обучено по программам профессиональной переподготовки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02918" y="3596783"/>
            <a:ext cx="4810662" cy="599455"/>
          </a:xfrm>
          <a:prstGeom prst="rect">
            <a:avLst/>
          </a:prstGeom>
        </p:spPr>
        <p:txBody>
          <a:bodyPr wrap="square" lIns="105979" tIns="52989" rIns="105979" bIns="52989">
            <a:spAutoFit/>
          </a:bodyPr>
          <a:lstStyle/>
          <a:p>
            <a:pPr algn="ctr"/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</a:rPr>
              <a:t>Количество работников, обучившихся на циклах повышения квалификации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398786" y="933437"/>
            <a:ext cx="5946430" cy="322457"/>
          </a:xfrm>
          <a:prstGeom prst="rect">
            <a:avLst/>
          </a:prstGeom>
        </p:spPr>
        <p:txBody>
          <a:bodyPr wrap="none" lIns="105979" tIns="52989" rIns="105979" bIns="52989">
            <a:spAutoFit/>
          </a:bodyPr>
          <a:lstStyle/>
          <a:p>
            <a:pPr algn="ctr" defTabSz="105979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</a:rPr>
              <a:t>Прошли повышение квалификации за пределами региона 5 чел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7C5C541-E762-639F-2769-FD3C2ABE6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B971498-20E4-CC3C-33CA-CA9A217B587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400" y="0"/>
            <a:ext cx="10802938" cy="615950"/>
          </a:xfrm>
        </p:spPr>
        <p:txBody>
          <a:bodyPr/>
          <a:lstStyle/>
          <a:p>
            <a:pPr algn="ctr"/>
            <a:r>
              <a:rPr lang="ru-RU" dirty="0"/>
              <a:t> Меры стимулирования персонала в </a:t>
            </a:r>
            <a:r>
              <a:rPr lang="ru-RU" dirty="0" smtClean="0"/>
              <a:t>2024 </a:t>
            </a:r>
            <a:r>
              <a:rPr lang="ru-RU" dirty="0"/>
              <a:t>году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0F48248-89E1-63C1-3897-A0504FF35A5C}"/>
              </a:ext>
            </a:extLst>
          </p:cNvPr>
          <p:cNvSpPr txBox="1"/>
          <p:nvPr/>
        </p:nvSpPr>
        <p:spPr>
          <a:xfrm>
            <a:off x="358956" y="867447"/>
            <a:ext cx="9145681" cy="6971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50000"/>
              <a:buFont typeface="Wingdings" panose="05000000000000000000" pitchFamily="2" charset="2"/>
              <a:buChar char="§"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Times New Roman" pitchFamily="18" charset="0"/>
                <a:cs typeface="Times New Roman" pitchFamily="18" charset="0"/>
              </a:rPr>
              <a:t>Премии к праздникам и по итогам работы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50000"/>
              <a:buFont typeface="Wingdings" panose="05000000000000000000" pitchFamily="2" charset="2"/>
              <a:buChar char="§"/>
              <a:tabLst/>
            </a:pPr>
            <a:r>
              <a:rPr lang="ru-RU" sz="1600" b="1" dirty="0">
                <a:ea typeface="Times New Roman" pitchFamily="18" charset="0"/>
                <a:cs typeface="Times New Roman" pitchFamily="18" charset="0"/>
              </a:rPr>
              <a:t>Доставка сотрудников транспортом Центра в вечернее время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Корпоративные мероприятия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600" b="1" dirty="0">
                <a:ea typeface="Times New Roman" pitchFamily="18" charset="0"/>
                <a:cs typeface="Times New Roman" pitchFamily="18" charset="0"/>
              </a:rPr>
              <a:t>Дополнительные оплачиваемые отпуска за вредные условия труда и ненормированный рабочий день;</a:t>
            </a:r>
          </a:p>
          <a:p>
            <a:pPr marL="285750" marR="0" lvl="0" indent="-285750" defTabSz="91440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50000"/>
              <a:buFont typeface="Wingdings" panose="05000000000000000000" pitchFamily="2" charset="2"/>
              <a:buChar char="§"/>
              <a:tabLst/>
            </a:pPr>
            <a:r>
              <a:rPr lang="ru-RU" sz="1600" b="1" dirty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Дополнительные оплачиваемые дни отдыха работникам:</a:t>
            </a:r>
          </a:p>
          <a:p>
            <a:pPr marL="762600" lvl="1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Times New Roman" pitchFamily="18" charset="0"/>
              </a:rPr>
              <a:t>на 1 сентября для родителей начальной школы, </a:t>
            </a:r>
          </a:p>
          <a:p>
            <a:pPr marL="762600" lvl="1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Times New Roman" pitchFamily="18" charset="0"/>
              </a:rPr>
              <a:t>по случаю рождения ребенка, </a:t>
            </a:r>
          </a:p>
          <a:p>
            <a:pPr marL="762600" lvl="1" indent="-285750" algn="just" defTabSz="9144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Times New Roman" pitchFamily="18" charset="0"/>
              </a:rPr>
              <a:t>в связи со смертью близкого родственника, бракосочетания, </a:t>
            </a:r>
          </a:p>
          <a:p>
            <a:pPr marL="762600" lvl="1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Times New Roman" pitchFamily="18" charset="0"/>
              </a:rPr>
              <a:t>матерям –одиночкам, воспитывающих детей в возрасте до 14 лет;</a:t>
            </a:r>
          </a:p>
          <a:p>
            <a:pPr marL="762600" lvl="1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Регистрация брака сотрудников, регистрация брака  детей сотрудников 1-2 дня;</a:t>
            </a:r>
          </a:p>
          <a:p>
            <a:pPr marL="762600" lvl="1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Times New Roman" pitchFamily="18" charset="0"/>
              </a:rPr>
              <a:t>за участие в спортивных мероприятиях</a:t>
            </a:r>
          </a:p>
          <a:p>
            <a:pPr marL="762600" lvl="1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Times New Roman" pitchFamily="18" charset="0"/>
              </a:rPr>
              <a:t>за отсутствие  листов нетрудоспособности в течение  календарного года;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Премии «Лучший сотрудник года»;</a:t>
            </a:r>
          </a:p>
          <a:p>
            <a:pPr marL="285750" marR="0" lvl="0" indent="-285750" defTabSz="91440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50000"/>
              <a:buFont typeface="Wingdings" panose="05000000000000000000" pitchFamily="2" charset="2"/>
              <a:buChar char="§"/>
              <a:tabLst/>
            </a:pPr>
            <a:r>
              <a:rPr lang="ru-RU" sz="1600" b="1" dirty="0">
                <a:ea typeface="Times New Roman" pitchFamily="18" charset="0"/>
                <a:cs typeface="Times New Roman" pitchFamily="18" charset="0"/>
              </a:rPr>
              <a:t>Встречи с ветеранами, профилактические осмотры ветеранов Центра;</a:t>
            </a:r>
          </a:p>
          <a:p>
            <a:pPr marL="285750" marR="0" lvl="0" indent="-285750" defTabSz="91440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50000"/>
              <a:buFont typeface="Wingdings" panose="05000000000000000000" pitchFamily="2" charset="2"/>
              <a:buChar char="§"/>
              <a:tabLst/>
            </a:pPr>
            <a:r>
              <a:rPr lang="ru-RU" sz="1600" b="1" dirty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70 % медицинского и 100 % немедицинского персонала обеспечено спецодеждой;</a:t>
            </a:r>
          </a:p>
          <a:p>
            <a:pPr marL="285750" marR="0" lvl="0" indent="-285750" defTabSz="91440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50000"/>
              <a:buFont typeface="Wingdings" panose="05000000000000000000" pitchFamily="2" charset="2"/>
              <a:buChar char="§"/>
              <a:tabLst/>
            </a:pPr>
            <a:r>
              <a:rPr lang="ru-RU" sz="1600" b="1" dirty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Подготовка 10  </a:t>
            </a:r>
            <a:r>
              <a:rPr lang="ru-RU" sz="1600" b="1" dirty="0" err="1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целевиков</a:t>
            </a:r>
            <a:r>
              <a:rPr lang="ru-RU" sz="1600" b="1" dirty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  по программе  </a:t>
            </a:r>
            <a:r>
              <a:rPr lang="ru-RU" sz="1600" b="1" dirty="0" err="1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специалитета</a:t>
            </a:r>
            <a:r>
              <a:rPr lang="ru-RU" sz="1600" b="1" dirty="0">
                <a:solidFill>
                  <a:srgbClr val="008000"/>
                </a:solidFill>
                <a:ea typeface="Times New Roman" pitchFamily="18" charset="0"/>
                <a:cs typeface="Times New Roman" pitchFamily="18" charset="0"/>
              </a:rPr>
              <a:t> и клинической ординатуры, </a:t>
            </a:r>
          </a:p>
          <a:p>
            <a:pPr marL="285750" marR="0" lvl="0" indent="-285750" defTabSz="91440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50000"/>
              <a:tabLst/>
            </a:pPr>
            <a:r>
              <a:rPr lang="ru-RU" sz="1600" dirty="0">
                <a:ea typeface="Times New Roman" pitchFamily="18" charset="0"/>
                <a:cs typeface="Times New Roman" pitchFamily="18" charset="0"/>
              </a:rPr>
              <a:t>среди которых имеются дети сотрудников Центра;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50000"/>
              <a:buFont typeface="Wingdings" pitchFamily="2" charset="2"/>
              <a:buChar char="§"/>
              <a:tabLst/>
            </a:pPr>
            <a:r>
              <a:rPr lang="ru-RU" sz="1600" b="1" dirty="0">
                <a:ea typeface="Times New Roman" pitchFamily="18" charset="0"/>
                <a:cs typeface="Times New Roman" pitchFamily="18" charset="0"/>
              </a:rPr>
              <a:t>Выплаты материальной помощи </a:t>
            </a:r>
            <a:r>
              <a:rPr lang="ru-RU" sz="1600" dirty="0">
                <a:ea typeface="Times New Roman" pitchFamily="18" charset="0"/>
                <a:cs typeface="Times New Roman" pitchFamily="18" charset="0"/>
              </a:rPr>
              <a:t>(при рождении ребенка, в случае смерти работника или его близких родственников - МРОТ, к юбилейным датам- 10 тыс. руб. 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50000"/>
              <a:buFont typeface="Wingdings" pitchFamily="2" charset="2"/>
              <a:buChar char="§"/>
              <a:tabLst/>
            </a:pPr>
            <a:endParaRPr lang="ru-RU" sz="1600" dirty="0">
              <a:ea typeface="Times New Roman" pitchFamily="18" charset="0"/>
              <a:cs typeface="Times New Roman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50000"/>
              <a:buFont typeface="Wingdings" pitchFamily="2" charset="2"/>
              <a:buChar char="§"/>
              <a:tabLst/>
            </a:pPr>
            <a:endParaRPr lang="ru-RU" sz="1600" dirty="0"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2290" name="AutoShape 2" descr="blob:https://web.whatsapp.com/17c225d2-7d84-4754-bde4-4c8354db9e5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2" name="AutoShape 4" descr="blob:https://web.whatsapp.com/17c225d2-7d84-4754-bde4-4c8354db9e5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35885" y="495639"/>
            <a:ext cx="2242456" cy="149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34993" y="2567109"/>
            <a:ext cx="1065484" cy="159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8270" y="3553097"/>
            <a:ext cx="2471718" cy="164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0119495" y="2049784"/>
            <a:ext cx="2081214" cy="138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9836330" y="5250022"/>
            <a:ext cx="2580777" cy="171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27428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0A8290E-ACDD-0C56-5E81-599AD4DB9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43DBF46-0372-2F6A-A5AA-08560C476B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400" y="0"/>
            <a:ext cx="10802938" cy="615950"/>
          </a:xfrm>
        </p:spPr>
        <p:txBody>
          <a:bodyPr/>
          <a:lstStyle/>
          <a:p>
            <a:pPr algn="ctr"/>
            <a:r>
              <a:rPr lang="ru-RU" dirty="0"/>
              <a:t>Оснащение медицинским оборудованием</a:t>
            </a:r>
          </a:p>
        </p:txBody>
      </p:sp>
      <p:grpSp>
        <p:nvGrpSpPr>
          <p:cNvPr id="4" name="Группа 58">
            <a:extLst>
              <a:ext uri="{FF2B5EF4-FFF2-40B4-BE49-F238E27FC236}">
                <a16:creationId xmlns:a16="http://schemas.microsoft.com/office/drawing/2014/main" xmlns="" id="{D5F53BCC-6B82-D7A4-0BE1-95A2D9F68C14}"/>
              </a:ext>
            </a:extLst>
          </p:cNvPr>
          <p:cNvGrpSpPr/>
          <p:nvPr/>
        </p:nvGrpSpPr>
        <p:grpSpPr>
          <a:xfrm>
            <a:off x="6374678" y="613954"/>
            <a:ext cx="5446957" cy="3351990"/>
            <a:chOff x="7402293" y="927726"/>
            <a:chExt cx="4969481" cy="3738648"/>
          </a:xfrm>
        </p:grpSpPr>
        <p:grpSp>
          <p:nvGrpSpPr>
            <p:cNvPr id="5" name="Группа 2">
              <a:extLst>
                <a:ext uri="{FF2B5EF4-FFF2-40B4-BE49-F238E27FC236}">
                  <a16:creationId xmlns:a16="http://schemas.microsoft.com/office/drawing/2014/main" xmlns="" id="{0BD3A662-DF91-4336-4CCC-F66CA79C61D0}"/>
                </a:ext>
              </a:extLst>
            </p:cNvPr>
            <p:cNvGrpSpPr/>
            <p:nvPr/>
          </p:nvGrpSpPr>
          <p:grpSpPr>
            <a:xfrm>
              <a:off x="7485715" y="927726"/>
              <a:ext cx="4886059" cy="3738648"/>
              <a:chOff x="6658155" y="907697"/>
              <a:chExt cx="4886059" cy="3310475"/>
            </a:xfrm>
          </p:grpSpPr>
          <p:sp>
            <p:nvSpPr>
              <p:cNvPr id="23" name="Google Shape;777;gc844708087_0_488">
                <a:extLst>
                  <a:ext uri="{FF2B5EF4-FFF2-40B4-BE49-F238E27FC236}">
                    <a16:creationId xmlns:a16="http://schemas.microsoft.com/office/drawing/2014/main" xmlns="" id="{6105E56A-8C4F-653A-521C-5889983E246E}"/>
                  </a:ext>
                </a:extLst>
              </p:cNvPr>
              <p:cNvSpPr txBox="1"/>
              <p:nvPr/>
            </p:nvSpPr>
            <p:spPr>
              <a:xfrm>
                <a:off x="7636391" y="907697"/>
                <a:ext cx="3907823" cy="312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17663" algn="ctr">
                  <a:lnSpc>
                    <a:spcPct val="114261"/>
                  </a:lnSpc>
                </a:pPr>
                <a:endParaRPr lang="ru-RU" sz="1600" b="1" dirty="0">
                  <a:solidFill>
                    <a:schemeClr val="tx1">
                      <a:lumMod val="50000"/>
                    </a:schemeClr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F67ADE54-1ED9-F547-B078-BFF4F6483395}"/>
                  </a:ext>
                </a:extLst>
              </p:cNvPr>
              <p:cNvSpPr txBox="1"/>
              <p:nvPr/>
            </p:nvSpPr>
            <p:spPr>
              <a:xfrm>
                <a:off x="6658155" y="1269713"/>
                <a:ext cx="4648200" cy="29484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600" b="1" dirty="0">
                    <a:solidFill>
                      <a:srgbClr val="000000"/>
                    </a:solidFill>
                  </a:rPr>
                  <a:t>Объем финансирования: </a:t>
                </a:r>
                <a:r>
                  <a:rPr lang="ru-RU" sz="1600" b="1" dirty="0">
                    <a:solidFill>
                      <a:schemeClr val="accent1"/>
                    </a:solidFill>
                  </a:rPr>
                  <a:t>10 244, 15 </a:t>
                </a:r>
                <a:r>
                  <a:rPr lang="ru-RU" sz="1600" b="1" dirty="0">
                    <a:solidFill>
                      <a:srgbClr val="000000"/>
                    </a:solidFill>
                  </a:rPr>
                  <a:t>тыс. руб.</a:t>
                </a:r>
              </a:p>
              <a:p>
                <a:pPr algn="just">
                  <a:spcBef>
                    <a:spcPts val="552"/>
                  </a:spcBef>
                </a:pPr>
                <a:r>
                  <a:rPr lang="ru-RU" sz="1600" b="1" dirty="0"/>
                  <a:t>Приобретено более </a:t>
                </a:r>
                <a:r>
                  <a:rPr lang="ru-RU" sz="1500" b="1" dirty="0">
                    <a:solidFill>
                      <a:srgbClr val="008000"/>
                    </a:solidFill>
                  </a:rPr>
                  <a:t>78 ед. </a:t>
                </a:r>
                <a:r>
                  <a:rPr lang="ru-RU" sz="1600" b="1" dirty="0"/>
                  <a:t>оборудования, в том числе:</a:t>
                </a:r>
              </a:p>
              <a:p>
                <a:pPr algn="just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ru-RU" sz="1200" dirty="0"/>
                  <a:t> </a:t>
                </a:r>
                <a:r>
                  <a:rPr lang="ru-RU" sz="1300" b="1" dirty="0"/>
                  <a:t>анализатор иммунологический фотометрический ИВД, питание от сети;</a:t>
                </a:r>
              </a:p>
              <a:p>
                <a:pPr algn="just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ru-RU" sz="1300" b="1" dirty="0"/>
                  <a:t>  анализатор культуры крови ИВД, автоматический;</a:t>
                </a:r>
              </a:p>
              <a:p>
                <a:pPr algn="just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ru-RU" sz="1300" b="1" dirty="0"/>
                  <a:t>  тренажер для продолжительной пассивной разработки голеностопного сустава. RIMEC;</a:t>
                </a:r>
              </a:p>
              <a:p>
                <a:pPr algn="just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ru-RU" sz="1300" b="1" dirty="0"/>
                  <a:t>   система электрохирургическая;</a:t>
                </a:r>
              </a:p>
              <a:p>
                <a:pPr algn="just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ru-RU" sz="1300" b="1" dirty="0"/>
                  <a:t>  тренажер для пассивной разработки плеча. ORMED.</a:t>
                </a:r>
              </a:p>
            </p:txBody>
          </p:sp>
        </p:grp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xmlns="" id="{353278E4-0164-4BDE-99AA-6B61FC8E9A2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402293" y="1353803"/>
              <a:ext cx="4743276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38">
            <a:extLst>
              <a:ext uri="{FF2B5EF4-FFF2-40B4-BE49-F238E27FC236}">
                <a16:creationId xmlns:a16="http://schemas.microsoft.com/office/drawing/2014/main" xmlns="" id="{489AFC37-52CD-5753-2A18-073E611A3802}"/>
              </a:ext>
            </a:extLst>
          </p:cNvPr>
          <p:cNvGrpSpPr/>
          <p:nvPr/>
        </p:nvGrpSpPr>
        <p:grpSpPr>
          <a:xfrm>
            <a:off x="5755943" y="4352752"/>
            <a:ext cx="7144492" cy="2455948"/>
            <a:chOff x="7277210" y="1075845"/>
            <a:chExt cx="5041192" cy="2895068"/>
          </a:xfrm>
        </p:grpSpPr>
        <p:sp>
          <p:nvSpPr>
            <p:cNvPr id="29" name="Google Shape;777;gc844708087_0_488">
              <a:extLst>
                <a:ext uri="{FF2B5EF4-FFF2-40B4-BE49-F238E27FC236}">
                  <a16:creationId xmlns:a16="http://schemas.microsoft.com/office/drawing/2014/main" xmlns="" id="{171E8736-C37C-1F5F-F68A-5328FF4845A6}"/>
                </a:ext>
              </a:extLst>
            </p:cNvPr>
            <p:cNvSpPr txBox="1"/>
            <p:nvPr/>
          </p:nvSpPr>
          <p:spPr>
            <a:xfrm>
              <a:off x="7277210" y="1075845"/>
              <a:ext cx="4418421" cy="2155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663" algn="ctr">
                <a:lnSpc>
                  <a:spcPct val="114261"/>
                </a:lnSpc>
              </a:pPr>
              <a:endParaRPr lang="ru-RU" sz="1600" b="1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5BA2D9B7-9782-F01E-5CF8-D2A7144050DF}"/>
                </a:ext>
              </a:extLst>
            </p:cNvPr>
            <p:cNvSpPr txBox="1"/>
            <p:nvPr/>
          </p:nvSpPr>
          <p:spPr>
            <a:xfrm>
              <a:off x="7737442" y="1222654"/>
              <a:ext cx="4580960" cy="27482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ru-RU" sz="1600" b="1" dirty="0">
                  <a:solidFill>
                    <a:srgbClr val="000000"/>
                  </a:solidFill>
                </a:rPr>
                <a:t>Объем финансирования: </a:t>
              </a:r>
              <a:r>
                <a:rPr lang="ru-RU" sz="1600" b="1" dirty="0">
                  <a:solidFill>
                    <a:srgbClr val="008000"/>
                  </a:solidFill>
                </a:rPr>
                <a:t>15 582,1тыс. руб.</a:t>
              </a:r>
            </a:p>
            <a:p>
              <a:pPr algn="just"/>
              <a:endParaRPr lang="ru-RU" sz="1600" b="1" dirty="0">
                <a:solidFill>
                  <a:srgbClr val="008000"/>
                </a:solidFill>
              </a:endParaRPr>
            </a:p>
            <a:p>
              <a:pPr algn="just"/>
              <a:r>
                <a:rPr lang="ru-RU" sz="1600" b="1" dirty="0">
                  <a:solidFill>
                    <a:srgbClr val="000000"/>
                  </a:solidFill>
                </a:rPr>
                <a:t>Приобретено </a:t>
              </a:r>
              <a:r>
                <a:rPr lang="ru-RU" sz="1500" b="1" dirty="0">
                  <a:solidFill>
                    <a:srgbClr val="008000"/>
                  </a:solidFill>
                </a:rPr>
                <a:t>6 ед. </a:t>
              </a:r>
              <a:r>
                <a:rPr lang="ru-RU" sz="1600" b="1" dirty="0">
                  <a:solidFill>
                    <a:srgbClr val="000000"/>
                  </a:solidFill>
                </a:rPr>
                <a:t>оборудования, в том числе:</a:t>
              </a:r>
            </a:p>
            <a:p>
              <a:pPr algn="just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ru-RU" sz="1200" dirty="0"/>
                <a:t>  </a:t>
              </a:r>
              <a:r>
                <a:rPr lang="ru-RU" sz="1300" b="1" dirty="0" err="1"/>
                <a:t>электромиограф</a:t>
              </a:r>
              <a:r>
                <a:rPr lang="ru-RU" sz="1300" b="1" dirty="0"/>
                <a:t> с принадлежностями;</a:t>
              </a:r>
            </a:p>
            <a:p>
              <a:pPr algn="just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ru-RU" sz="1300" b="1" dirty="0"/>
                <a:t> аппарат для клинико-диагностических лабораторных  </a:t>
              </a:r>
            </a:p>
            <a:p>
              <a:pPr algn="just">
                <a:lnSpc>
                  <a:spcPct val="150000"/>
                </a:lnSpc>
              </a:pPr>
              <a:r>
                <a:rPr lang="ru-RU" sz="1300" b="1" dirty="0"/>
                <a:t>  исследований;</a:t>
              </a:r>
            </a:p>
            <a:p>
              <a:pPr algn="just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ru-RU" sz="1300" b="1" dirty="0"/>
                <a:t>  1 аппарат рентгеновский переносной </a:t>
              </a:r>
              <a:r>
                <a:rPr lang="en-US" sz="1300" b="1" dirty="0"/>
                <a:t>DIG-360</a:t>
              </a:r>
              <a:r>
                <a:rPr lang="ru-RU" sz="1300" b="1" dirty="0"/>
                <a:t>;</a:t>
              </a:r>
            </a:p>
            <a:p>
              <a:pPr algn="just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ru-RU" sz="1300" b="1" dirty="0"/>
                <a:t>  1 средство измерения </a:t>
              </a:r>
              <a:r>
                <a:rPr lang="ru-RU" sz="1300" b="1" dirty="0" err="1"/>
                <a:t>peнтгeнoвcкoгo</a:t>
              </a:r>
              <a:r>
                <a:rPr lang="ru-RU" sz="1300" b="1" dirty="0"/>
                <a:t> и </a:t>
              </a:r>
              <a:r>
                <a:rPr lang="ru-RU" sz="1300" b="1" dirty="0" err="1"/>
                <a:t>гaммaизлyчeний</a:t>
              </a:r>
              <a:endParaRPr lang="ru-RU" sz="1200" dirty="0"/>
            </a:p>
          </p:txBody>
        </p:sp>
      </p:grpSp>
      <p:sp>
        <p:nvSpPr>
          <p:cNvPr id="31" name="Google Shape;777;gc844708087_0_488">
            <a:extLst>
              <a:ext uri="{FF2B5EF4-FFF2-40B4-BE49-F238E27FC236}">
                <a16:creationId xmlns:a16="http://schemas.microsoft.com/office/drawing/2014/main" xmlns="" id="{DE65154B-1307-C1E2-8CC2-D69AAD7C31DF}"/>
              </a:ext>
            </a:extLst>
          </p:cNvPr>
          <p:cNvSpPr txBox="1"/>
          <p:nvPr/>
        </p:nvSpPr>
        <p:spPr>
          <a:xfrm>
            <a:off x="1378850" y="457201"/>
            <a:ext cx="3563464" cy="509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663" algn="ctr">
              <a:lnSpc>
                <a:spcPct val="114261"/>
              </a:lnSpc>
            </a:pPr>
            <a:endParaRPr lang="ru-RU" sz="1600" b="1" dirty="0">
              <a:solidFill>
                <a:schemeClr val="tx1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7" name="Группа 65"/>
          <p:cNvGrpSpPr/>
          <p:nvPr/>
        </p:nvGrpSpPr>
        <p:grpSpPr>
          <a:xfrm>
            <a:off x="714385" y="649864"/>
            <a:ext cx="5464346" cy="2036659"/>
            <a:chOff x="800314" y="510108"/>
            <a:chExt cx="5177027" cy="2176703"/>
          </a:xfrm>
        </p:grpSpPr>
        <p:grpSp>
          <p:nvGrpSpPr>
            <p:cNvPr id="8" name="Группа 49"/>
            <p:cNvGrpSpPr/>
            <p:nvPr/>
          </p:nvGrpSpPr>
          <p:grpSpPr>
            <a:xfrm>
              <a:off x="800314" y="510108"/>
              <a:ext cx="5177027" cy="2176703"/>
              <a:chOff x="894978" y="510108"/>
              <a:chExt cx="5177027" cy="2176703"/>
            </a:xfrm>
          </p:grpSpPr>
          <p:grpSp>
            <p:nvGrpSpPr>
              <p:cNvPr id="9" name="Группа 1"/>
              <p:cNvGrpSpPr/>
              <p:nvPr/>
            </p:nvGrpSpPr>
            <p:grpSpPr>
              <a:xfrm>
                <a:off x="966605" y="510108"/>
                <a:ext cx="5105400" cy="2176703"/>
                <a:chOff x="780097" y="683031"/>
                <a:chExt cx="5105400" cy="2247184"/>
              </a:xfrm>
            </p:grpSpPr>
            <p:sp>
              <p:nvSpPr>
                <p:cNvPr id="42" name="Google Shape;777;gc844708087_0_488"/>
                <p:cNvSpPr txBox="1"/>
                <p:nvPr/>
              </p:nvSpPr>
              <p:spPr>
                <a:xfrm>
                  <a:off x="836737" y="683031"/>
                  <a:ext cx="4848866" cy="3292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17663" algn="ctr">
                    <a:lnSpc>
                      <a:spcPct val="114261"/>
                    </a:lnSpc>
                  </a:pPr>
                  <a:r>
                    <a:rPr lang="ru-RU" sz="1500" b="1" dirty="0">
                      <a:solidFill>
                        <a:srgbClr val="008000"/>
                      </a:solidFill>
                      <a:ea typeface="Calibri"/>
                      <a:cs typeface="Calibri"/>
                      <a:sym typeface="Calibri"/>
                    </a:rPr>
                    <a:t> Программа «Сахарный  диабет»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xmlns="" id="{47031873-6038-4F30-BDF1-25C45E9491EF}"/>
                    </a:ext>
                  </a:extLst>
                </p:cNvPr>
                <p:cNvSpPr txBox="1"/>
                <p:nvPr/>
              </p:nvSpPr>
              <p:spPr>
                <a:xfrm>
                  <a:off x="780097" y="1232261"/>
                  <a:ext cx="5105400" cy="16979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ru-RU" sz="1600" b="1" dirty="0">
                      <a:solidFill>
                        <a:srgbClr val="000000"/>
                      </a:solidFill>
                    </a:rPr>
                    <a:t>Объем финансирования: </a:t>
                  </a:r>
                  <a:r>
                    <a:rPr lang="ru-RU" sz="1600" b="1" dirty="0">
                      <a:solidFill>
                        <a:srgbClr val="008000"/>
                      </a:solidFill>
                    </a:rPr>
                    <a:t>43 988,84 тыс. рублей</a:t>
                  </a:r>
                </a:p>
                <a:p>
                  <a:pPr algn="just">
                    <a:spcBef>
                      <a:spcPts val="552"/>
                    </a:spcBef>
                  </a:pPr>
                  <a:r>
                    <a:rPr lang="ru-RU" sz="1600" b="1" dirty="0">
                      <a:solidFill>
                        <a:srgbClr val="000000"/>
                      </a:solidFill>
                    </a:rPr>
                    <a:t>Приобретено </a:t>
                  </a:r>
                  <a:r>
                    <a:rPr lang="ru-RU" sz="1600" b="1" dirty="0">
                      <a:solidFill>
                        <a:srgbClr val="008000"/>
                      </a:solidFill>
                    </a:rPr>
                    <a:t>29 ед. </a:t>
                  </a:r>
                  <a:r>
                    <a:rPr lang="ru-RU" sz="1600" b="1" dirty="0">
                      <a:solidFill>
                        <a:srgbClr val="000000"/>
                      </a:solidFill>
                    </a:rPr>
                    <a:t>оборудования, </a:t>
                  </a:r>
                  <a:r>
                    <a:rPr lang="ru-RU" sz="1300" b="1" dirty="0"/>
                    <a:t/>
                  </a:r>
                  <a:br>
                    <a:rPr lang="ru-RU" sz="1300" b="1" dirty="0"/>
                  </a:br>
                  <a:r>
                    <a:rPr lang="ru-RU" sz="1300" b="1" dirty="0"/>
                    <a:t> </a:t>
                  </a:r>
                </a:p>
                <a:p>
                  <a:pPr algn="just">
                    <a:spcBef>
                      <a:spcPts val="552"/>
                    </a:spcBef>
                  </a:pPr>
                  <a:r>
                    <a:rPr lang="ru-RU" sz="1300" b="1" dirty="0"/>
                    <a:t>для оснащения кабинета диабетической стопы, лазерной операционной, кабинетов офтальмолога, школы сахарного диабета для детей и взрослых,  КДЛ</a:t>
                  </a:r>
                  <a:endParaRPr lang="ru-RU" sz="1300" dirty="0"/>
                </a:p>
              </p:txBody>
            </p:sp>
          </p:grpSp>
          <p:cxnSp>
            <p:nvCxnSpPr>
              <p:cNvPr id="40" name="Прямая соединительная линия 39"/>
              <p:cNvCxnSpPr>
                <a:stCxn id="42" idx="2"/>
              </p:cNvCxnSpPr>
              <p:nvPr/>
            </p:nvCxnSpPr>
            <p:spPr>
              <a:xfrm>
                <a:off x="3447678" y="829054"/>
                <a:ext cx="2462534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>
                <a:stCxn id="42" idx="2"/>
              </p:cNvCxnSpPr>
              <p:nvPr/>
            </p:nvCxnSpPr>
            <p:spPr>
              <a:xfrm flipH="1">
                <a:off x="894978" y="829054"/>
                <a:ext cx="2552700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/>
            <p:cNvSpPr txBox="1"/>
            <p:nvPr/>
          </p:nvSpPr>
          <p:spPr>
            <a:xfrm>
              <a:off x="3830827" y="2226893"/>
              <a:ext cx="685800" cy="407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099540" y="2226893"/>
              <a:ext cx="441151" cy="407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b="1" dirty="0"/>
            </a:p>
          </p:txBody>
        </p:sp>
      </p:grpSp>
      <p:sp>
        <p:nvSpPr>
          <p:cNvPr id="44" name="TextBox 43"/>
          <p:cNvSpPr txBox="1"/>
          <p:nvPr/>
        </p:nvSpPr>
        <p:spPr>
          <a:xfrm rot="16200000">
            <a:off x="-2199236" y="3713087"/>
            <a:ext cx="4924729" cy="373974"/>
          </a:xfrm>
          <a:prstGeom prst="rect">
            <a:avLst/>
          </a:prstGeom>
          <a:noFill/>
        </p:spPr>
        <p:txBody>
          <a:bodyPr wrap="none" lIns="84161" tIns="42081" rIns="84161" bIns="42081" rtlCol="0">
            <a:spAutoFit/>
          </a:bodyPr>
          <a:lstStyle/>
          <a:p>
            <a:pPr algn="ctr"/>
            <a:r>
              <a:rPr lang="ru-RU" b="1" dirty="0">
                <a:solidFill>
                  <a:schemeClr val="accent5"/>
                </a:solidFill>
              </a:rPr>
              <a:t>СРЕДСТВА ФЕДЕРАЛЬНОГО БЮДЖЕТА</a:t>
            </a: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2" cstate="print"/>
          <a:srcRect t="23657" b="21488"/>
          <a:stretch>
            <a:fillRect/>
          </a:stretch>
        </p:blipFill>
        <p:spPr bwMode="auto">
          <a:xfrm>
            <a:off x="927462" y="2756264"/>
            <a:ext cx="4518569" cy="330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/>
          <p:nvPr/>
        </p:nvSpPr>
        <p:spPr>
          <a:xfrm rot="16200000">
            <a:off x="11134721" y="2036688"/>
            <a:ext cx="2112422" cy="373974"/>
          </a:xfrm>
          <a:prstGeom prst="rect">
            <a:avLst/>
          </a:prstGeom>
          <a:noFill/>
        </p:spPr>
        <p:txBody>
          <a:bodyPr wrap="none" lIns="84161" tIns="42081" rIns="84161" bIns="42081" rtlCol="0">
            <a:spAutoFit/>
          </a:bodyPr>
          <a:lstStyle/>
          <a:p>
            <a:pPr algn="ctr"/>
            <a:r>
              <a:rPr lang="ru-RU" b="1" dirty="0">
                <a:solidFill>
                  <a:schemeClr val="accent5"/>
                </a:solidFill>
              </a:rPr>
              <a:t>СРЕДСТВА ОМС</a:t>
            </a:r>
          </a:p>
        </p:txBody>
      </p:sp>
      <p:sp>
        <p:nvSpPr>
          <p:cNvPr id="32" name="Google Shape;777;gc844708087_0_488"/>
          <p:cNvSpPr txBox="1"/>
          <p:nvPr/>
        </p:nvSpPr>
        <p:spPr>
          <a:xfrm>
            <a:off x="6645324" y="619384"/>
            <a:ext cx="5117973" cy="298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663" algn="ctr">
              <a:lnSpc>
                <a:spcPct val="114261"/>
              </a:lnSpc>
            </a:pPr>
            <a:r>
              <a:rPr lang="ru-RU" sz="1500" b="1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 </a:t>
            </a:r>
            <a:r>
              <a:rPr lang="ru-RU" sz="1500" b="1" dirty="0">
                <a:solidFill>
                  <a:srgbClr val="008000"/>
                </a:solidFill>
                <a:ea typeface="Calibri"/>
                <a:cs typeface="Calibri"/>
                <a:sym typeface="Calibri"/>
              </a:rPr>
              <a:t>Оборудование для обеспечения порядков»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11217168" y="5376426"/>
            <a:ext cx="1964944" cy="373974"/>
          </a:xfrm>
          <a:prstGeom prst="rect">
            <a:avLst/>
          </a:prstGeom>
          <a:noFill/>
        </p:spPr>
        <p:txBody>
          <a:bodyPr wrap="none" lIns="84161" tIns="42081" rIns="84161" bIns="42081" rtlCol="0">
            <a:spAutoFit/>
          </a:bodyPr>
          <a:lstStyle/>
          <a:p>
            <a:pPr algn="ctr"/>
            <a:r>
              <a:rPr lang="ru-RU" b="1" dirty="0">
                <a:solidFill>
                  <a:schemeClr val="accent5"/>
                </a:solidFill>
              </a:rPr>
              <a:t>СРЕДСТВА  ВБ</a:t>
            </a:r>
          </a:p>
        </p:txBody>
      </p:sp>
      <p:sp>
        <p:nvSpPr>
          <p:cNvPr id="34" name="Google Shape;777;gc844708087_0_488"/>
          <p:cNvSpPr txBox="1"/>
          <p:nvPr/>
        </p:nvSpPr>
        <p:spPr>
          <a:xfrm>
            <a:off x="6466115" y="4023361"/>
            <a:ext cx="5632464" cy="31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663" algn="ctr">
              <a:lnSpc>
                <a:spcPct val="114261"/>
              </a:lnSpc>
            </a:pPr>
            <a:r>
              <a:rPr lang="ru-RU" sz="1500" b="1" dirty="0">
                <a:solidFill>
                  <a:srgbClr val="008000"/>
                </a:solidFill>
                <a:ea typeface="Calibri"/>
                <a:cs typeface="Calibri"/>
                <a:sym typeface="Calibri"/>
              </a:rPr>
              <a:t> Оборудование для внедрения дополнительных услуг</a:t>
            </a: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6453051" y="4349931"/>
            <a:ext cx="5839098" cy="3918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66414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8644" y="980585"/>
            <a:ext cx="833671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Font typeface="Wingdings" pitchFamily="2" charset="2"/>
              <a:buChar char="q"/>
            </a:pPr>
            <a:r>
              <a:rPr lang="ru-RU" sz="1400" b="1" dirty="0">
                <a:cs typeface="Times New Roman" pitchFamily="18" charset="0"/>
              </a:rPr>
              <a:t> Капитальный ремонт помещений 6-го этажа корпуса «А» под размещение Эндокринологического центра. Общая площадь отремонтированных помещений – </a:t>
            </a:r>
            <a:r>
              <a:rPr lang="ru-RU" sz="1400" b="1" dirty="0">
                <a:solidFill>
                  <a:srgbClr val="C00000"/>
                </a:solidFill>
                <a:cs typeface="Times New Roman" pitchFamily="18" charset="0"/>
              </a:rPr>
              <a:t>350 </a:t>
            </a:r>
            <a:r>
              <a:rPr lang="ru-RU" sz="1400" b="1" dirty="0">
                <a:cs typeface="Times New Roman" pitchFamily="18" charset="0"/>
              </a:rPr>
              <a:t>м2.</a:t>
            </a:r>
          </a:p>
          <a:p>
            <a:pPr lvl="0" algn="just">
              <a:buFont typeface="Wingdings" pitchFamily="2" charset="2"/>
              <a:buChar char="q"/>
            </a:pPr>
            <a:endParaRPr lang="ru-RU" sz="1400" b="1" dirty="0"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q"/>
            </a:pPr>
            <a:r>
              <a:rPr lang="en-US" sz="1400" b="1" dirty="0">
                <a:cs typeface="Times New Roman" pitchFamily="18" charset="0"/>
              </a:rPr>
              <a:t> </a:t>
            </a:r>
            <a:r>
              <a:rPr lang="ru-RU" sz="1400" b="1" dirty="0">
                <a:cs typeface="Times New Roman" pitchFamily="18" charset="0"/>
              </a:rPr>
              <a:t>Капитальный ремонт помещений 5-го этажа корпуса «А» под размещение Микробиологической лаборатории. Общая площадь отремонтированных помещений – </a:t>
            </a:r>
            <a:r>
              <a:rPr lang="ru-RU" sz="1400" b="1" dirty="0">
                <a:solidFill>
                  <a:srgbClr val="C00000"/>
                </a:solidFill>
                <a:cs typeface="Times New Roman" pitchFamily="18" charset="0"/>
              </a:rPr>
              <a:t>350 м</a:t>
            </a:r>
            <a:r>
              <a:rPr lang="ru-RU" sz="1400" b="1" dirty="0">
                <a:cs typeface="Times New Roman" pitchFamily="18" charset="0"/>
              </a:rPr>
              <a:t>2.Замена межкорпусных дверей 6 этаже на алюминиевые с остеклением.</a:t>
            </a:r>
          </a:p>
          <a:p>
            <a:pPr lvl="0" algn="just"/>
            <a:endParaRPr lang="ru-RU" sz="1400" b="1" dirty="0"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q"/>
            </a:pPr>
            <a:r>
              <a:rPr lang="ru-RU" sz="1400" b="1" dirty="0">
                <a:cs typeface="Times New Roman" pitchFamily="18" charset="0"/>
              </a:rPr>
              <a:t> Комплекс работ по установке оборудования для организованной глажки белья, включающие в себя разработку и реализацию проекта по реконструкции блока помещений для размещения гладильной установки. Общая площадь отремонтированных помещений – 7</a:t>
            </a:r>
            <a:r>
              <a:rPr lang="ru-RU" sz="1400" b="1" dirty="0">
                <a:solidFill>
                  <a:srgbClr val="C00000"/>
                </a:solidFill>
                <a:cs typeface="Times New Roman" pitchFamily="18" charset="0"/>
              </a:rPr>
              <a:t>5,</a:t>
            </a:r>
            <a:r>
              <a:rPr lang="ru-RU" sz="1400" b="1" dirty="0">
                <a:cs typeface="Times New Roman" pitchFamily="18" charset="0"/>
              </a:rPr>
              <a:t>84 м2</a:t>
            </a:r>
            <a:endParaRPr lang="en-US" sz="1400" b="1" dirty="0"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q"/>
            </a:pPr>
            <a:endParaRPr lang="en-US" sz="1400" b="1" dirty="0"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q"/>
            </a:pPr>
            <a:r>
              <a:rPr lang="en-US" sz="1400" b="1" dirty="0">
                <a:cs typeface="Times New Roman" pitchFamily="18" charset="0"/>
              </a:rPr>
              <a:t> </a:t>
            </a:r>
            <a:r>
              <a:rPr lang="ru-RU" sz="1400" b="1" dirty="0">
                <a:cs typeface="Times New Roman" pitchFamily="18" charset="0"/>
              </a:rPr>
              <a:t>Капитальный ремонт помещений Ц</a:t>
            </a:r>
            <a:r>
              <a:rPr lang="ru-RU" sz="1400" b="1" dirty="0"/>
              <a:t>ентра охраны здоровья семьи и репродукции </a:t>
            </a:r>
            <a:r>
              <a:rPr lang="ru-RU" sz="1400" b="1" dirty="0">
                <a:cs typeface="Times New Roman" pitchFamily="18" charset="0"/>
              </a:rPr>
              <a:t>на 6 этаже корпуса «В» для размещения кабинетов приема и манипуляционной. Общая площадь отремонтированных помещений – 45 м2.</a:t>
            </a:r>
          </a:p>
          <a:p>
            <a:pPr lvl="0" algn="just">
              <a:buFont typeface="Arial" pitchFamily="34" charset="0"/>
              <a:buChar char="•"/>
            </a:pPr>
            <a:endParaRPr lang="ru-RU" sz="1400" b="1" dirty="0"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q"/>
            </a:pPr>
            <a:r>
              <a:rPr lang="ru-RU" sz="1400" b="1" dirty="0">
                <a:cs typeface="Times New Roman" pitchFamily="18" charset="0"/>
              </a:rPr>
              <a:t> Проведение плановых текущих ремонтов в отделениях Центра. Общая площадь отремонтированных помещений – 350 м2.</a:t>
            </a:r>
          </a:p>
          <a:p>
            <a:pPr lvl="0" algn="just">
              <a:buFont typeface="Arial" pitchFamily="34" charset="0"/>
              <a:buChar char="•"/>
            </a:pPr>
            <a:endParaRPr lang="ru-RU" sz="1400" b="1" dirty="0"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q"/>
            </a:pPr>
            <a:r>
              <a:rPr lang="ru-RU" sz="1400" b="1" dirty="0">
                <a:cs typeface="Times New Roman" pitchFamily="18" charset="0"/>
              </a:rPr>
              <a:t>   Комплекс работ по переезду и установки оборудования  на 2-м этаже корпуса «В» для организации работы Центрального стерилизационного отделения. Общая площадь отремонтированных помещений – 35 м2. </a:t>
            </a:r>
          </a:p>
          <a:p>
            <a:pPr lvl="0" algn="just">
              <a:buFont typeface="Wingdings" pitchFamily="2" charset="2"/>
              <a:buChar char="q"/>
            </a:pPr>
            <a:endParaRPr lang="ru-RU" sz="1400" b="1" dirty="0"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q"/>
            </a:pPr>
            <a:r>
              <a:rPr lang="ru-RU" sz="1400" b="1" dirty="0">
                <a:cs typeface="Times New Roman" pitchFamily="18" charset="0"/>
              </a:rPr>
              <a:t>Разработана проектно-сметная документация для капитального ремонта под размещение отделения функциональной диагностики ЦСО, 2 этажа КПО, медицинское задание для разработки ПСД под размещение </a:t>
            </a:r>
            <a:r>
              <a:rPr lang="ru-RU" sz="1400" b="1" dirty="0" err="1">
                <a:cs typeface="Times New Roman" pitchFamily="18" charset="0"/>
              </a:rPr>
              <a:t>отдления</a:t>
            </a:r>
            <a:r>
              <a:rPr lang="ru-RU" sz="1400" b="1" dirty="0">
                <a:cs typeface="Times New Roman" pitchFamily="18" charset="0"/>
              </a:rPr>
              <a:t> эндоскопии, ГАР и операционного блока. </a:t>
            </a:r>
          </a:p>
          <a:p>
            <a:endParaRPr lang="ru-RU" sz="1400" dirty="0"/>
          </a:p>
        </p:txBody>
      </p:sp>
      <p:sp>
        <p:nvSpPr>
          <p:cNvPr id="7170" name="AutoShape 2" descr="blob:https://web.telegram.org/43374b60-9b56-45e7-8540-b0bbdc66f9b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blob:https://web.telegram.org/43374b60-9b56-45e7-8540-b0bbdc66f9b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G:\DCIM\115D3500\DSC_1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4752" y="396170"/>
            <a:ext cx="2397897" cy="1687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G:\DCIM\115D3500\DSC_1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29483" y="3629365"/>
            <a:ext cx="3003781" cy="2002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DSC_14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83415" y="1965576"/>
            <a:ext cx="2633181" cy="1755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Текст 2">
            <a:extLst>
              <a:ext uri="{FF2B5EF4-FFF2-40B4-BE49-F238E27FC236}">
                <a16:creationId xmlns:a16="http://schemas.microsoft.com/office/drawing/2014/main" xmlns="" id="{043DBF46-0372-2F6A-A5AA-08560C476BC6}"/>
              </a:ext>
            </a:extLst>
          </p:cNvPr>
          <p:cNvSpPr txBox="1">
            <a:spLocks/>
          </p:cNvSpPr>
          <p:nvPr/>
        </p:nvSpPr>
        <p:spPr>
          <a:xfrm>
            <a:off x="914400" y="0"/>
            <a:ext cx="10802938" cy="61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Работы по созданию комфортных условий, соблюдению требований санитарных норм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07782" y="5682877"/>
            <a:ext cx="3069220" cy="1383273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0A8290E-ACDD-0C56-5E81-599AD4DB9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43DBF46-0372-2F6A-A5AA-08560C476B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400" y="0"/>
            <a:ext cx="10802938" cy="61595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/>
              <a:t>Работы по созданию комфортных условий и соблюдению требований санитарных норм и правил</a:t>
            </a:r>
          </a:p>
        </p:txBody>
      </p:sp>
      <p:sp>
        <p:nvSpPr>
          <p:cNvPr id="31" name="Google Shape;777;gc844708087_0_488">
            <a:extLst>
              <a:ext uri="{FF2B5EF4-FFF2-40B4-BE49-F238E27FC236}">
                <a16:creationId xmlns:a16="http://schemas.microsoft.com/office/drawing/2014/main" xmlns="" id="{DE65154B-1307-C1E2-8CC2-D69AAD7C31DF}"/>
              </a:ext>
            </a:extLst>
          </p:cNvPr>
          <p:cNvSpPr txBox="1"/>
          <p:nvPr/>
        </p:nvSpPr>
        <p:spPr>
          <a:xfrm>
            <a:off x="1378850" y="457201"/>
            <a:ext cx="3563464" cy="509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663" algn="ctr">
              <a:lnSpc>
                <a:spcPct val="114261"/>
              </a:lnSpc>
            </a:pPr>
            <a:endParaRPr lang="ru-RU" sz="1600" b="1" dirty="0">
              <a:solidFill>
                <a:schemeClr val="tx1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37094" b="34527"/>
          <a:stretch>
            <a:fillRect/>
          </a:stretch>
        </p:blipFill>
        <p:spPr bwMode="auto">
          <a:xfrm>
            <a:off x="3567954" y="618258"/>
            <a:ext cx="2737050" cy="2930255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r="26244"/>
          <a:stretch>
            <a:fillRect/>
          </a:stretch>
        </p:blipFill>
        <p:spPr bwMode="auto">
          <a:xfrm>
            <a:off x="6678706" y="653829"/>
            <a:ext cx="2858205" cy="2906408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0889" y="600636"/>
            <a:ext cx="2192618" cy="2923491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7961" y="3719821"/>
            <a:ext cx="2104863" cy="2806484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9941858" y="654423"/>
            <a:ext cx="2366683" cy="2912099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45223" y="3714350"/>
            <a:ext cx="2103715" cy="2804953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504328" y="3720353"/>
            <a:ext cx="2116387" cy="2821849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36542" y="3715656"/>
            <a:ext cx="2115670" cy="2820894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0" cstate="print"/>
          <a:srcRect t="824" r="17463" b="-948"/>
          <a:stretch>
            <a:fillRect/>
          </a:stretch>
        </p:blipFill>
        <p:spPr bwMode="auto">
          <a:xfrm>
            <a:off x="9965462" y="3729318"/>
            <a:ext cx="2432725" cy="2841812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66414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C42E389C-659D-6573-76C4-DA5ACB217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6F5A3B5-9F66-4630-B306-BD07A7924B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400" y="142964"/>
            <a:ext cx="10802938" cy="55742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Задачи на 2024 год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2777" y="613953"/>
            <a:ext cx="11312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8000"/>
                </a:solidFill>
              </a:rPr>
              <a:t>Стратегия развития КГБУЗ «Консультативно-диагностический центр </a:t>
            </a:r>
          </a:p>
          <a:p>
            <a:pPr algn="ctr"/>
            <a:r>
              <a:rPr lang="ru-RU" sz="2400" b="1" dirty="0">
                <a:solidFill>
                  <a:srgbClr val="008000"/>
                </a:solidFill>
              </a:rPr>
              <a:t>Алтайского края» на 2024-2028 гг.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18903" y="1696944"/>
            <a:ext cx="10750731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ts val="6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8000"/>
                </a:solidFill>
              </a:rPr>
              <a:t>Задачи стратегии: </a:t>
            </a:r>
          </a:p>
          <a:p>
            <a:pPr marL="342900" lvl="0" indent="-342900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ea typeface="Calibri" pitchFamily="34" charset="0"/>
                <a:cs typeface="Times New Roman" pitchFamily="18" charset="0"/>
              </a:rPr>
              <a:t>Формирование эффективной модели оказания первичной специализированной медико-санитарной помощи за счет использования процессного подхода к организации медицинской помощи;</a:t>
            </a:r>
            <a:endParaRPr lang="ru-RU" sz="2000" dirty="0">
              <a:solidFill>
                <a:schemeClr val="tx1">
                  <a:lumMod val="90000"/>
                  <a:lumOff val="10000"/>
                </a:schemeClr>
              </a:solidFill>
              <a:cs typeface="Times New Roman" pitchFamily="18" charset="0"/>
            </a:endParaRPr>
          </a:p>
          <a:p>
            <a:pPr marL="342900" lvl="0" indent="-342900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ea typeface="Calibri" pitchFamily="34" charset="0"/>
                <a:cs typeface="Times New Roman" pitchFamily="18" charset="0"/>
              </a:rPr>
              <a:t>Формирование эксклюзивных </a:t>
            </a:r>
            <a:r>
              <a:rPr lang="ru-RU" sz="2000" dirty="0" err="1">
                <a:solidFill>
                  <a:schemeClr val="tx1">
                    <a:lumMod val="90000"/>
                    <a:lumOff val="10000"/>
                  </a:schemeClr>
                </a:solidFill>
                <a:ea typeface="Calibri" pitchFamily="34" charset="0"/>
                <a:cs typeface="Times New Roman" pitchFamily="18" charset="0"/>
              </a:rPr>
              <a:t>пациенто</a:t>
            </a: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ea typeface="Calibri" pitchFamily="34" charset="0"/>
                <a:cs typeface="Times New Roman" pitchFamily="18" charset="0"/>
              </a:rPr>
              <a:t> - потоков, требующих </a:t>
            </a:r>
            <a:r>
              <a:rPr lang="ru-RU" sz="2000" dirty="0" err="1">
                <a:solidFill>
                  <a:schemeClr val="tx1">
                    <a:lumMod val="90000"/>
                    <a:lumOff val="10000"/>
                  </a:schemeClr>
                </a:solidFill>
                <a:ea typeface="Calibri" pitchFamily="34" charset="0"/>
                <a:cs typeface="Times New Roman" pitchFamily="18" charset="0"/>
              </a:rPr>
              <a:t>мультидисциплинарного</a:t>
            </a: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ea typeface="Calibri" pitchFamily="34" charset="0"/>
                <a:cs typeface="Times New Roman" pitchFamily="18" charset="0"/>
              </a:rPr>
              <a:t> подхода и экспертного мнения; </a:t>
            </a:r>
          </a:p>
          <a:p>
            <a:pPr marL="342900" indent="-342900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Повышение эффективности использования оборудования;</a:t>
            </a:r>
          </a:p>
          <a:p>
            <a:pPr marL="342900" lvl="0" indent="-342900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ea typeface="Calibri" pitchFamily="34" charset="0"/>
                <a:cs typeface="Times New Roman" pitchFamily="18" charset="0"/>
              </a:rPr>
              <a:t>Внедрение современных цифровых технологий в деятельность Центра;</a:t>
            </a:r>
          </a:p>
          <a:p>
            <a:pPr marL="342900" lvl="0" indent="-342900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ea typeface="Calibri" pitchFamily="34" charset="0"/>
                <a:cs typeface="Times New Roman" pitchFamily="18" charset="0"/>
              </a:rPr>
              <a:t>Создание </a:t>
            </a:r>
            <a:r>
              <a:rPr lang="ru-RU" sz="2000" dirty="0" err="1">
                <a:solidFill>
                  <a:schemeClr val="tx1">
                    <a:lumMod val="90000"/>
                    <a:lumOff val="10000"/>
                  </a:schemeClr>
                </a:solidFill>
                <a:ea typeface="Calibri" pitchFamily="34" charset="0"/>
                <a:cs typeface="Times New Roman" pitchFamily="18" charset="0"/>
              </a:rPr>
              <a:t>референс</a:t>
            </a: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ea typeface="Calibri" pitchFamily="34" charset="0"/>
                <a:cs typeface="Times New Roman" pitchFamily="18" charset="0"/>
              </a:rPr>
              <a:t> - центров;</a:t>
            </a:r>
          </a:p>
          <a:p>
            <a:pPr marL="342900" lvl="0" indent="-342900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ea typeface="Calibri" pitchFamily="34" charset="0"/>
                <a:cs typeface="Times New Roman" pitchFamily="18" charset="0"/>
              </a:rPr>
              <a:t>Подготовка методических рекомендаций для  диагностических служб Алтайского края;</a:t>
            </a:r>
          </a:p>
          <a:p>
            <a:pPr marL="342900" lvl="0" indent="-342900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ea typeface="Calibri" pitchFamily="34" charset="0"/>
                <a:cs typeface="Times New Roman" pitchFamily="18" charset="0"/>
              </a:rPr>
              <a:t>Повышение финансовой устойчивости Центра</a:t>
            </a:r>
          </a:p>
        </p:txBody>
      </p:sp>
    </p:spTree>
    <p:extLst>
      <p:ext uri="{BB962C8B-B14F-4D97-AF65-F5344CB8AC3E}">
        <p14:creationId xmlns:p14="http://schemas.microsoft.com/office/powerpoint/2010/main" xmlns="" val="3623949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1105" y="931547"/>
            <a:ext cx="70347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q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cs typeface="Times New Roman" pitchFamily="18" charset="0"/>
              </a:rPr>
              <a:t>  Организовали временное объединение лабораторий иммунологических и клинических  исследований отделения на 2 этаже корпуса «А», а также медико-генетической лаборатории на 5 этаже, с целью подготовки помещений в рамках проведения капитального ремонта  для дальнейшей полноценной  и качественной работы лабораторий.</a:t>
            </a:r>
          </a:p>
          <a:p>
            <a:pPr algn="just"/>
            <a:endParaRPr lang="ru-RU" sz="1400" b="1" dirty="0"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1400" b="1" dirty="0">
                <a:cs typeface="Times New Roman" pitchFamily="18" charset="0"/>
              </a:rPr>
              <a:t> Установка Системы контроля и управления доступом на центральном и служебных входах, в рамках мероприятий по антитеррористической защищенности в учреждении.</a:t>
            </a:r>
            <a:endParaRPr lang="en-US" sz="1400" b="1" dirty="0"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endParaRPr lang="en-US" sz="1400" b="1" dirty="0"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en-US" sz="1400" b="1" dirty="0">
                <a:cs typeface="Times New Roman" pitchFamily="18" charset="0"/>
              </a:rPr>
              <a:t> </a:t>
            </a:r>
            <a:r>
              <a:rPr lang="ru-RU" sz="1400" b="1" dirty="0">
                <a:cs typeface="Times New Roman" pitchFamily="18" charset="0"/>
              </a:rPr>
              <a:t> Плановая перетяжка мебели по отделениям Центра своими силами;</a:t>
            </a:r>
          </a:p>
          <a:p>
            <a:pPr algn="just">
              <a:buFont typeface="Wingdings" pitchFamily="2" charset="2"/>
              <a:buChar char="q"/>
            </a:pPr>
            <a:endParaRPr lang="en-US" sz="1400" b="1" dirty="0"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1400" b="1" dirty="0">
                <a:cs typeface="Times New Roman" pitchFamily="18" charset="0"/>
              </a:rPr>
              <a:t> Поэтапная замена навигационных модулей, указателей и информационных стендов</a:t>
            </a:r>
          </a:p>
          <a:p>
            <a:pPr algn="just">
              <a:buFont typeface="Wingdings" pitchFamily="2" charset="2"/>
              <a:buChar char="q"/>
            </a:pPr>
            <a:endParaRPr lang="en-US" sz="1400" b="1" dirty="0"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q"/>
            </a:pPr>
            <a:r>
              <a:rPr lang="ru-RU" sz="1400" b="1" dirty="0">
                <a:cs typeface="Times New Roman" pitchFamily="18" charset="0"/>
              </a:rPr>
              <a:t> Воплотили в жизнь проект организации  безопасного дорожного движения по ул. Шевченко от пр. Комсомольского до Шлиссельбургского проезда, тем самым снизили аварийность  на ул. </a:t>
            </a:r>
            <a:r>
              <a:rPr lang="ru-RU" sz="1400" b="1" dirty="0" smtClean="0">
                <a:cs typeface="Times New Roman" pitchFamily="18" charset="0"/>
              </a:rPr>
              <a:t>Шевченко</a:t>
            </a:r>
          </a:p>
        </p:txBody>
      </p:sp>
      <p:sp>
        <p:nvSpPr>
          <p:cNvPr id="1026" name="AutoShape 2" descr="https://4.downloader.disk.yandex.ru/preview/bfb701de54320feb265b139576ed9779207976fe2cee07ba30c4d0cc0f981691/inf/ghU0ZZ6Jprwdp0DoRF6PqkCq58hMWZe1p0o4mwxfxl7JTfMsjp7D6cw0jSrK-B8kBo0gD3WzejbEmMS9rN1QdA==?uid=509365943&amp;filename=2023-08-24+09-40-25.JPG&amp;disposition=inline&amp;hash=&amp;limit=0&amp;content_type=image%2Fjpeg&amp;tknv=v2&amp;owner_uid=509365943&amp;size=2080x105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4.downloader.disk.yandex.ru/preview/bfb701de54320feb265b139576ed9779207976fe2cee07ba30c4d0cc0f981691/inf/ghU0ZZ6Jprwdp0DoRF6PqkCq58hMWZe1p0o4mwxfxl7JTfMsjp7D6cw0jSrK-B8kBo0gD3WzejbEmMS9rN1QdA==?uid=509365943&amp;filename=2023-08-24+09-40-25.JPG&amp;disposition=inline&amp;hash=&amp;limit=0&amp;content_type=image%2Fjpeg&amp;tknv=v2&amp;owner_uid=509365943&amp;size=2080x105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4.downloader.disk.yandex.ru/preview/bfb701de54320feb265b139576ed9779207976fe2cee07ba30c4d0cc0f981691/inf/ghU0ZZ6Jprwdp0DoRF6PqkCq58hMWZe1p0o4mwxfxl7JTfMsjp7D6cw0jSrK-B8kBo0gD3WzejbEmMS9rN1QdA==?uid=509365943&amp;filename=2023-08-24+09-40-25.JPG&amp;disposition=inline&amp;hash=&amp;limit=0&amp;content_type=image%2Fjpeg&amp;tknv=v2&amp;owner_uid=509365943&amp;size=2080x105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4.downloader.disk.yandex.ru/preview/bfb701de54320feb265b139576ed9779207976fe2cee07ba30c4d0cc0f981691/inf/ghU0ZZ6Jprwdp0DoRF6PqkCq58hMWZe1p0o4mwxfxl7JTfMsjp7D6cw0jSrK-B8kBo0gD3WzejbEmMS9rN1QdA==?uid=509365943&amp;filename=2023-08-24+09-40-25.JPG&amp;disposition=inline&amp;hash=&amp;limit=0&amp;content_type=image%2Fjpeg&amp;tknv=v2&amp;owner_uid=509365943&amp;size=2080x105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4.downloader.disk.yandex.ru/preview/bfb701de54320feb265b139576ed9779207976fe2cee07ba30c4d0cc0f981691/inf/ghU0ZZ6Jprwdp0DoRF6PqkCq58hMWZe1p0o4mwxfxl7JTfMsjp7D6cw0jSrK-B8kBo0gD3WzejbEmMS9rN1QdA==?uid=509365943&amp;filename=2023-08-24+09-40-25.JPG&amp;disposition=inline&amp;hash=&amp;limit=0&amp;content_type=image%2Fjpeg&amp;tknv=v2&amp;owner_uid=509365943&amp;size=2080x105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4.downloader.disk.yandex.ru/preview/bfb701de54320feb265b139576ed9779207976fe2cee07ba30c4d0cc0f981691/inf/ghU0ZZ6Jprwdp0DoRF6PqkCq58hMWZe1p0o4mwxfxl7JTfMsjp7D6cw0jSrK-B8kBo0gD3WzejbEmMS9rN1QdA==?uid=509365943&amp;filename=2023-08-24+09-40-25.JPG&amp;disposition=inline&amp;hash=&amp;limit=0&amp;content_type=image%2Fjpeg&amp;tknv=v2&amp;owner_uid=509365943&amp;size=2080x105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9" name="AutoShape 15" descr="https://3.downloader.disk.yandex.ru/preview/373fffd357492d8a1470f28af84965887e856ca6851e2ed90c7eff0add216ebe/inf/T3OlmjPO9eYm1QI0pl1sOrN3LZlitEFoXQYzqouLZhBELav7TxK2Z7LIfwt7SIh2aa1do9fAGCR42HUtABhtvQ==?uid=509365943&amp;filename=2023-08-02+07-35-14.JPG&amp;disposition=inline&amp;hash=&amp;limit=0&amp;content_type=image%2Fjpeg&amp;tknv=v2&amp;owner_uid=509365943&amp;size=2080x105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972358" y="1029168"/>
            <a:ext cx="3937774" cy="599455"/>
          </a:xfrm>
          <a:prstGeom prst="rect">
            <a:avLst/>
          </a:prstGeom>
        </p:spPr>
        <p:txBody>
          <a:bodyPr wrap="square" lIns="105979" tIns="52989" rIns="105979" bIns="52989">
            <a:spAutoFit/>
          </a:bodyPr>
          <a:lstStyle/>
          <a:p>
            <a:pPr algn="ctr" defTabSz="105979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</a:rPr>
              <a:t>Объем финансирования всех видов ремонта по источникам</a:t>
            </a:r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7811589" y="2264568"/>
          <a:ext cx="4627949" cy="2829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8765007" y="1763485"/>
            <a:ext cx="2282997" cy="381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29 905,8 тыс. руб.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043DBF46-0372-2F6A-A5AA-08560C476BC6}"/>
              </a:ext>
            </a:extLst>
          </p:cNvPr>
          <p:cNvSpPr txBox="1">
            <a:spLocks/>
          </p:cNvSpPr>
          <p:nvPr/>
        </p:nvSpPr>
        <p:spPr>
          <a:xfrm>
            <a:off x="1110343" y="0"/>
            <a:ext cx="10802938" cy="61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Работы по созданию комфортных условий и соблюдению требований санитарных норм и правил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/>
              <a:t>Мероприятия по охране труда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30983" y="600893"/>
            <a:ext cx="3984171" cy="381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Аттестовано рабочих мест</a:t>
            </a:r>
          </a:p>
        </p:txBody>
      </p:sp>
      <p:sp>
        <p:nvSpPr>
          <p:cNvPr id="5" name="Овал 4"/>
          <p:cNvSpPr/>
          <p:nvPr/>
        </p:nvSpPr>
        <p:spPr>
          <a:xfrm>
            <a:off x="5337277" y="56845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878</a:t>
            </a: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88259" y="1227027"/>
          <a:ext cx="4828427" cy="3222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56917" y="823473"/>
            <a:ext cx="319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Структура вредности  по классам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74343" y="1389851"/>
            <a:ext cx="693492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q"/>
            </a:pPr>
            <a:r>
              <a:rPr lang="ru-RU" sz="2000" b="1" dirty="0">
                <a:cs typeface="Times New Roman" pitchFamily="18" charset="0"/>
              </a:rPr>
              <a:t> </a:t>
            </a:r>
            <a:r>
              <a:rPr lang="ru-RU" sz="1600" b="1" dirty="0">
                <a:cs typeface="Times New Roman" pitchFamily="18" charset="0"/>
              </a:rPr>
              <a:t>Обеспечено специализированной одеждой врачей, частично среднего медицинского персонала, межкорпусной одеждой и обувью персонала отделения профилактической </a:t>
            </a:r>
            <a:r>
              <a:rPr lang="ru-RU" sz="1600" b="1" dirty="0" smtClean="0">
                <a:cs typeface="Times New Roman" pitchFamily="18" charset="0"/>
              </a:rPr>
              <a:t>дезинфекции  - </a:t>
            </a: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768,5 тыс. руб</a:t>
            </a:r>
            <a:r>
              <a:rPr lang="ru-RU" sz="1600" b="1" dirty="0" smtClean="0">
                <a:cs typeface="Times New Roman" pitchFamily="18" charset="0"/>
              </a:rPr>
              <a:t>.;</a:t>
            </a:r>
            <a:endParaRPr lang="ru-RU" sz="1600" b="1" dirty="0"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q"/>
            </a:pPr>
            <a:endParaRPr lang="ru-RU" sz="1600" b="1" dirty="0"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q"/>
            </a:pPr>
            <a:r>
              <a:rPr lang="ru-RU" sz="1600" b="1" dirty="0">
                <a:cs typeface="Times New Roman" pitchFamily="18" charset="0"/>
              </a:rPr>
              <a:t> Проведена оценка специальных условий труда 218 рабочих мест (24,8 %);</a:t>
            </a:r>
          </a:p>
          <a:p>
            <a:pPr lvl="0" algn="just">
              <a:buFont typeface="Wingdings" pitchFamily="2" charset="2"/>
              <a:buChar char="q"/>
            </a:pPr>
            <a:endParaRPr lang="ru-RU" sz="1600" b="1" dirty="0"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q"/>
            </a:pPr>
            <a:r>
              <a:rPr lang="ru-RU" sz="1600" b="1" dirty="0">
                <a:cs typeface="Times New Roman" pitchFamily="18" charset="0"/>
              </a:rPr>
              <a:t> Обеспечена замена специализированных продуктов питания для сотрудников, работающих во вредных условиях,  на денежную </a:t>
            </a:r>
            <a:r>
              <a:rPr lang="ru-RU" sz="1600" b="1" dirty="0" smtClean="0">
                <a:cs typeface="Times New Roman" pitchFamily="18" charset="0"/>
              </a:rPr>
              <a:t>компенсацию </a:t>
            </a: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– 2 112,5 тыс. руб. </a:t>
            </a: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7CF9F7D-2C7B-4EED-8F38-DA95D9024EB6}"/>
              </a:ext>
            </a:extLst>
          </p:cNvPr>
          <p:cNvSpPr txBox="1"/>
          <p:nvPr/>
        </p:nvSpPr>
        <p:spPr>
          <a:xfrm>
            <a:off x="382172" y="4942651"/>
            <a:ext cx="5384231" cy="670312"/>
          </a:xfrm>
          <a:prstGeom prst="rect">
            <a:avLst/>
          </a:prstGeom>
          <a:noFill/>
          <a:ln w="1270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Объем затрат </a:t>
            </a:r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/>
              <a:t>охрану труда </a:t>
            </a:r>
            <a:r>
              <a:rPr lang="ru-RU" dirty="0" smtClean="0"/>
              <a:t>составил – </a:t>
            </a:r>
            <a:r>
              <a:rPr lang="ru-RU" b="1" dirty="0" smtClean="0">
                <a:solidFill>
                  <a:srgbClr val="C00000"/>
                </a:solidFill>
              </a:rPr>
              <a:t>2880,5 тыс. руб., </a:t>
            </a:r>
          </a:p>
        </p:txBody>
      </p:sp>
      <p:sp>
        <p:nvSpPr>
          <p:cNvPr id="40962" name="AutoShape 2" descr="blob:https://web.whatsapp.com/761b94c0-d9b7-4e32-b314-33c9eef26f1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7485" y="4383741"/>
            <a:ext cx="3848263" cy="256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A375D57B-062C-3AE1-858A-77F1AA175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7021" y="2651656"/>
            <a:ext cx="1292378" cy="70550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FA3A29F-945E-FF21-41E7-2A5A369B4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0705" y="1085627"/>
            <a:ext cx="964495" cy="9112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EF68D0CC-2095-FB97-0487-EB081FB3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4585DAC-C6BE-2C88-B448-DDBFE49048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ctr"/>
            <a:r>
              <a:rPr lang="ru-RU" dirty="0"/>
              <a:t>Результаты цифровизации центра </a:t>
            </a:r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xmlns="" id="{9912BF25-257C-830F-8966-2C9CB1CD35F0}"/>
              </a:ext>
            </a:extLst>
          </p:cNvPr>
          <p:cNvSpPr txBox="1">
            <a:spLocks/>
          </p:cNvSpPr>
          <p:nvPr/>
        </p:nvSpPr>
        <p:spPr>
          <a:xfrm>
            <a:off x="11909644" y="0"/>
            <a:ext cx="498256" cy="438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53702" rtl="0" eaLnBrk="1" latinLnBrk="0" hangingPunct="1"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76850" algn="l" defTabSz="953702" rtl="0" eaLnBrk="1" latinLnBrk="0" hangingPunct="1">
              <a:defRPr sz="18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3702" algn="l" defTabSz="953702" rtl="0" eaLnBrk="1" latinLnBrk="0" hangingPunct="1">
              <a:defRPr sz="18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0551" algn="l" defTabSz="953702" rtl="0" eaLnBrk="1" latinLnBrk="0" hangingPunct="1">
              <a:defRPr sz="18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07401" algn="l" defTabSz="953702" rtl="0" eaLnBrk="1" latinLnBrk="0" hangingPunct="1">
              <a:defRPr sz="18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84253" algn="l" defTabSz="953702" rtl="0" eaLnBrk="1" latinLnBrk="0" hangingPunct="1">
              <a:defRPr sz="18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1103" algn="l" defTabSz="953702" rtl="0" eaLnBrk="1" latinLnBrk="0" hangingPunct="1">
              <a:defRPr sz="18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37952" algn="l" defTabSz="953702" rtl="0" eaLnBrk="1" latinLnBrk="0" hangingPunct="1">
              <a:defRPr sz="18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14803" algn="l" defTabSz="953702" rtl="0" eaLnBrk="1" latinLnBrk="0" hangingPunct="1">
              <a:defRPr sz="18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A336107-005D-5FC2-0B5F-0F512D93F2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281" y="4236195"/>
            <a:ext cx="718367" cy="882065"/>
          </a:xfrm>
          <a:prstGeom prst="rect">
            <a:avLst/>
          </a:prstGeom>
        </p:spPr>
      </p:pic>
      <p:grpSp>
        <p:nvGrpSpPr>
          <p:cNvPr id="5" name="Группа 40">
            <a:extLst>
              <a:ext uri="{FF2B5EF4-FFF2-40B4-BE49-F238E27FC236}">
                <a16:creationId xmlns:a16="http://schemas.microsoft.com/office/drawing/2014/main" xmlns="" id="{8B1CF5A8-B122-8610-1A6F-345A3B87F662}"/>
              </a:ext>
            </a:extLst>
          </p:cNvPr>
          <p:cNvGrpSpPr/>
          <p:nvPr/>
        </p:nvGrpSpPr>
        <p:grpSpPr>
          <a:xfrm>
            <a:off x="1102996" y="2462142"/>
            <a:ext cx="2064348" cy="1200329"/>
            <a:chOff x="1364211" y="2977239"/>
            <a:chExt cx="2905448" cy="128286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C753206-BAC9-50F3-A063-68882057F06A}"/>
                </a:ext>
              </a:extLst>
            </p:cNvPr>
            <p:cNvSpPr txBox="1"/>
            <p:nvPr/>
          </p:nvSpPr>
          <p:spPr>
            <a:xfrm>
              <a:off x="1364211" y="2977239"/>
              <a:ext cx="2905448" cy="128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200" b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Реализация архива информированных добровольных согласий пациента на медицинское</a:t>
              </a:r>
              <a:r>
                <a:rPr lang="ru-RU" sz="1200" b="1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200" b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вмешательство</a:t>
              </a:r>
              <a:endParaRPr lang="ru-RU" sz="1200" b="1" dirty="0">
                <a:latin typeface="+mj-lt"/>
              </a:endParaRPr>
            </a:p>
          </p:txBody>
        </p:sp>
      </p:grpSp>
      <p:sp>
        <p:nvSpPr>
          <p:cNvPr id="11" name="Скругленный прямоугольник 49">
            <a:extLst>
              <a:ext uri="{FF2B5EF4-FFF2-40B4-BE49-F238E27FC236}">
                <a16:creationId xmlns:a16="http://schemas.microsoft.com/office/drawing/2014/main" xmlns="" id="{0B32356F-0277-7D34-899A-2229BE371C09}"/>
              </a:ext>
            </a:extLst>
          </p:cNvPr>
          <p:cNvSpPr/>
          <p:nvPr/>
        </p:nvSpPr>
        <p:spPr>
          <a:xfrm>
            <a:off x="291786" y="2369546"/>
            <a:ext cx="2883577" cy="12891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61" tIns="42081" rIns="84161" bIns="42081"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50">
            <a:extLst>
              <a:ext uri="{FF2B5EF4-FFF2-40B4-BE49-F238E27FC236}">
                <a16:creationId xmlns:a16="http://schemas.microsoft.com/office/drawing/2014/main" xmlns="" id="{920CD5A8-4784-9BED-8A38-3FE9B3BECBD3}"/>
              </a:ext>
            </a:extLst>
          </p:cNvPr>
          <p:cNvSpPr/>
          <p:nvPr/>
        </p:nvSpPr>
        <p:spPr>
          <a:xfrm>
            <a:off x="6430823" y="940976"/>
            <a:ext cx="2844516" cy="12891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61" tIns="42081" rIns="84161" bIns="42081"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51">
            <a:extLst>
              <a:ext uri="{FF2B5EF4-FFF2-40B4-BE49-F238E27FC236}">
                <a16:creationId xmlns:a16="http://schemas.microsoft.com/office/drawing/2014/main" xmlns="" id="{FA96AEA6-27C0-EBEB-C286-518137BBB8F5}"/>
              </a:ext>
            </a:extLst>
          </p:cNvPr>
          <p:cNvSpPr/>
          <p:nvPr/>
        </p:nvSpPr>
        <p:spPr>
          <a:xfrm>
            <a:off x="3322772" y="2377182"/>
            <a:ext cx="2965103" cy="12891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61" tIns="42081" rIns="84161" bIns="42081"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54">
            <a:extLst>
              <a:ext uri="{FF2B5EF4-FFF2-40B4-BE49-F238E27FC236}">
                <a16:creationId xmlns:a16="http://schemas.microsoft.com/office/drawing/2014/main" xmlns="" id="{90B26C49-44D8-36D6-5A29-E8B54E44C98F}"/>
              </a:ext>
            </a:extLst>
          </p:cNvPr>
          <p:cNvSpPr/>
          <p:nvPr/>
        </p:nvSpPr>
        <p:spPr>
          <a:xfrm>
            <a:off x="6520599" y="4124894"/>
            <a:ext cx="5838564" cy="16125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61" tIns="42081" rIns="84161" bIns="42081"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56">
            <a:extLst>
              <a:ext uri="{FF2B5EF4-FFF2-40B4-BE49-F238E27FC236}">
                <a16:creationId xmlns:a16="http://schemas.microsoft.com/office/drawing/2014/main" xmlns="" id="{9AD60FD7-03CD-BD5D-4A4D-FF3281B3EB8C}"/>
              </a:ext>
            </a:extLst>
          </p:cNvPr>
          <p:cNvSpPr/>
          <p:nvPr/>
        </p:nvSpPr>
        <p:spPr>
          <a:xfrm>
            <a:off x="315795" y="4115931"/>
            <a:ext cx="5963114" cy="12891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61" tIns="42081" rIns="84161" bIns="42081" rtlCol="0" anchor="ctr"/>
          <a:lstStyle/>
          <a:p>
            <a:pPr algn="ctr"/>
            <a:endParaRPr lang="ru-RU"/>
          </a:p>
        </p:txBody>
      </p:sp>
      <p:pic>
        <p:nvPicPr>
          <p:cNvPr id="20" name="Picture 11">
            <a:extLst>
              <a:ext uri="{FF2B5EF4-FFF2-40B4-BE49-F238E27FC236}">
                <a16:creationId xmlns:a16="http://schemas.microsoft.com/office/drawing/2014/main" xmlns="" id="{051DADA3-0F4B-F909-2252-25C1F8D74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739" y="2610797"/>
            <a:ext cx="584200" cy="850900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CBB3391-0EE6-CDA0-A04B-74041B06C225}"/>
              </a:ext>
            </a:extLst>
          </p:cNvPr>
          <p:cNvSpPr txBox="1"/>
          <p:nvPr/>
        </p:nvSpPr>
        <p:spPr>
          <a:xfrm>
            <a:off x="7202194" y="975415"/>
            <a:ext cx="1978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программных модулей «Диспансерное наблюдение», «Диспансеризация взрослого населения»</a:t>
            </a:r>
            <a:endParaRPr lang="ru-RU" sz="1200" b="1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C237CDD-662F-5E96-67C1-82D2FDF11E45}"/>
              </a:ext>
            </a:extLst>
          </p:cNvPr>
          <p:cNvSpPr txBox="1"/>
          <p:nvPr/>
        </p:nvSpPr>
        <p:spPr>
          <a:xfrm>
            <a:off x="1156784" y="4185698"/>
            <a:ext cx="4871676" cy="823648"/>
          </a:xfrm>
          <a:prstGeom prst="rect">
            <a:avLst/>
          </a:prstGeom>
          <a:noFill/>
        </p:spPr>
        <p:txBody>
          <a:bodyPr wrap="square" lIns="84161" tIns="42081" rIns="84161" bIns="42081" rtlCol="0">
            <a:spAutoFit/>
          </a:bodyPr>
          <a:lstStyle/>
          <a:p>
            <a:pPr algn="just"/>
            <a:r>
              <a:rPr lang="ru-RU" sz="1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программного модуля для организации обзвона пациентов из регистра сахарного диабета, с возможностью автоматической  записи на услугу «Гемоглобин </a:t>
            </a:r>
            <a:r>
              <a:rPr lang="ru-RU" sz="12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гликозилированный</a:t>
            </a:r>
            <a:r>
              <a:rPr lang="ru-RU" sz="1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200" b="1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216DD5B-F1DF-F98C-1F25-647452B505EE}"/>
              </a:ext>
            </a:extLst>
          </p:cNvPr>
          <p:cNvSpPr txBox="1"/>
          <p:nvPr/>
        </p:nvSpPr>
        <p:spPr>
          <a:xfrm>
            <a:off x="7562119" y="4171164"/>
            <a:ext cx="4795019" cy="1259793"/>
          </a:xfrm>
          <a:prstGeom prst="rect">
            <a:avLst/>
          </a:prstGeom>
          <a:noFill/>
        </p:spPr>
        <p:txBody>
          <a:bodyPr wrap="square" lIns="84161" tIns="42081" rIns="84161" bIns="42081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и обеспечение выгрузки СЭМД  «Медицинское заключение по результатам предварительного (периодического</a:t>
            </a:r>
            <a:r>
              <a:rPr lang="ru-RU" sz="1200" b="1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медицинского осмотра</a:t>
            </a:r>
            <a:r>
              <a:rPr lang="ru-RU" sz="12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», «Протокол телемедицинской консультации», «Протокол лабораторного исследования» для лабораторий МГК, микробиологии (бактериальные </a:t>
            </a:r>
            <a:r>
              <a:rPr lang="ru-RU" sz="1200" b="1" kern="1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исследования</a:t>
            </a:r>
            <a:r>
              <a:rPr lang="ru-RU" sz="1200" b="1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2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7896CECE-BDC4-6873-661A-64B5C674F5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0729" y="4233036"/>
            <a:ext cx="716568" cy="895710"/>
          </a:xfrm>
          <a:prstGeom prst="rect">
            <a:avLst/>
          </a:prstGeom>
        </p:spPr>
      </p:pic>
      <p:pic>
        <p:nvPicPr>
          <p:cNvPr id="28" name="Picture 26" descr="https://avatars.mds.yandex.net/i?id=e4ecca0cc4090c3695f52a7400402d65-5843498-images-thumbs&amp;ref=rim&amp;n=33&amp;w=300&amp;h=300">
            <a:extLst>
              <a:ext uri="{FF2B5EF4-FFF2-40B4-BE49-F238E27FC236}">
                <a16:creationId xmlns:a16="http://schemas.microsoft.com/office/drawing/2014/main" xmlns="" id="{989524BE-E41C-F3FF-F456-4B1FD6081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6371" y="1242501"/>
            <a:ext cx="837838" cy="85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ый прямоугольник 51">
            <a:extLst>
              <a:ext uri="{FF2B5EF4-FFF2-40B4-BE49-F238E27FC236}">
                <a16:creationId xmlns:a16="http://schemas.microsoft.com/office/drawing/2014/main" xmlns="" id="{C8E4DC8D-4251-741C-6120-F5BABF0588D6}"/>
              </a:ext>
            </a:extLst>
          </p:cNvPr>
          <p:cNvSpPr/>
          <p:nvPr/>
        </p:nvSpPr>
        <p:spPr>
          <a:xfrm>
            <a:off x="6446276" y="2377181"/>
            <a:ext cx="2844516" cy="15135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61" tIns="42081" rIns="84161" bIns="42081"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A7695D0-B540-B285-4A03-71FEC1B5EF82}"/>
              </a:ext>
            </a:extLst>
          </p:cNvPr>
          <p:cNvSpPr txBox="1"/>
          <p:nvPr/>
        </p:nvSpPr>
        <p:spPr>
          <a:xfrm>
            <a:off x="10305244" y="1203958"/>
            <a:ext cx="2093882" cy="762092"/>
          </a:xfrm>
          <a:prstGeom prst="rect">
            <a:avLst/>
          </a:prstGeom>
          <a:noFill/>
        </p:spPr>
        <p:txBody>
          <a:bodyPr wrap="square" lIns="84161" tIns="42081" rIns="84161" bIns="42081" rtlCol="0">
            <a:spAutoFit/>
          </a:bodyPr>
          <a:lstStyle/>
          <a:p>
            <a:pPr algn="just"/>
            <a:r>
              <a:rPr lang="ru-RU" sz="11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программных модулей всех </a:t>
            </a:r>
            <a:r>
              <a:rPr lang="ru-RU" sz="1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электронных ж</a:t>
            </a:r>
            <a:r>
              <a:rPr lang="ru-RU" sz="11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урналов для лаборатории микробиологии </a:t>
            </a:r>
            <a:endParaRPr lang="ru-RU" sz="1100" b="1" dirty="0">
              <a:latin typeface="+mj-lt"/>
            </a:endParaRPr>
          </a:p>
        </p:txBody>
      </p:sp>
      <p:sp>
        <p:nvSpPr>
          <p:cNvPr id="40" name="Скругленный прямоугольник 51">
            <a:extLst>
              <a:ext uri="{FF2B5EF4-FFF2-40B4-BE49-F238E27FC236}">
                <a16:creationId xmlns:a16="http://schemas.microsoft.com/office/drawing/2014/main" xmlns="" id="{167EFF3E-52FE-7AF4-5C47-5A37298FCB2F}"/>
              </a:ext>
            </a:extLst>
          </p:cNvPr>
          <p:cNvSpPr/>
          <p:nvPr/>
        </p:nvSpPr>
        <p:spPr>
          <a:xfrm>
            <a:off x="9438201" y="953822"/>
            <a:ext cx="2925876" cy="12891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61" tIns="42081" rIns="84161" bIns="42081"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51">
            <a:extLst>
              <a:ext uri="{FF2B5EF4-FFF2-40B4-BE49-F238E27FC236}">
                <a16:creationId xmlns:a16="http://schemas.microsoft.com/office/drawing/2014/main" xmlns="" id="{D2704F9D-2EAC-8074-05F8-C04A6F31616F}"/>
              </a:ext>
            </a:extLst>
          </p:cNvPr>
          <p:cNvSpPr/>
          <p:nvPr/>
        </p:nvSpPr>
        <p:spPr>
          <a:xfrm>
            <a:off x="9438201" y="2377181"/>
            <a:ext cx="2936866" cy="150453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61" tIns="42081" rIns="84161" bIns="42081" rtlCol="0" anchor="ctr"/>
          <a:lstStyle/>
          <a:p>
            <a:pPr algn="ctr"/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8E688042-CF2C-D56F-8A9A-99285B9A1F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6371" y="2602140"/>
            <a:ext cx="972733" cy="77297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07D1B94-9B04-D834-4CE8-C0520DF2D783}"/>
              </a:ext>
            </a:extLst>
          </p:cNvPr>
          <p:cNvSpPr txBox="1"/>
          <p:nvPr/>
        </p:nvSpPr>
        <p:spPr>
          <a:xfrm>
            <a:off x="10351364" y="2450346"/>
            <a:ext cx="2012714" cy="1100647"/>
          </a:xfrm>
          <a:prstGeom prst="rect">
            <a:avLst/>
          </a:prstGeom>
          <a:noFill/>
        </p:spPr>
        <p:txBody>
          <a:bodyPr wrap="square" lIns="84161" tIns="42081" rIns="84161" bIns="42081" rtlCol="0">
            <a:spAutoFit/>
          </a:bodyPr>
          <a:lstStyle/>
          <a:p>
            <a:pPr algn="just"/>
            <a:r>
              <a:rPr lang="ru-RU" sz="1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Перенос </a:t>
            </a:r>
            <a:r>
              <a:rPr lang="ru-RU" sz="11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Лабораторной-информационной системы на новое программное обеспечение, подключение 5 дополнительных   анализаторов</a:t>
            </a:r>
            <a:endParaRPr lang="ru-RU" sz="1100" b="1" dirty="0">
              <a:latin typeface="+mj-lt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ECF52303-4C7E-3493-FDB2-08EBFDA8754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28231" y="2647510"/>
            <a:ext cx="626542" cy="81418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18437C8-787F-A318-3EB2-269155894C83}"/>
              </a:ext>
            </a:extLst>
          </p:cNvPr>
          <p:cNvSpPr txBox="1"/>
          <p:nvPr/>
        </p:nvSpPr>
        <p:spPr>
          <a:xfrm>
            <a:off x="7138562" y="2397567"/>
            <a:ext cx="2073145" cy="1316090"/>
          </a:xfrm>
          <a:prstGeom prst="rect">
            <a:avLst/>
          </a:prstGeom>
          <a:noFill/>
        </p:spPr>
        <p:txBody>
          <a:bodyPr wrap="square" lIns="84161" tIns="42081" rIns="84161" bIns="42081" rtlCol="0">
            <a:spAutoFit/>
          </a:bodyPr>
          <a:lstStyle/>
          <a:p>
            <a:pPr algn="just"/>
            <a:r>
              <a:rPr lang="ru-RU" sz="1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получения справки об оплате медицинских услуг для представления в налоговые органы Российской Федерации в личном кабинете пациента и возможности ее выгрузки в электронном виде в ФНС</a:t>
            </a:r>
            <a:endParaRPr lang="ru-RU" sz="1000" b="1" dirty="0">
              <a:latin typeface="+mj-lt"/>
            </a:endParaRPr>
          </a:p>
        </p:txBody>
      </p:sp>
      <p:sp>
        <p:nvSpPr>
          <p:cNvPr id="49" name="Скругленный прямоугольник 56">
            <a:extLst>
              <a:ext uri="{FF2B5EF4-FFF2-40B4-BE49-F238E27FC236}">
                <a16:creationId xmlns:a16="http://schemas.microsoft.com/office/drawing/2014/main" xmlns="" id="{D364AF12-07C0-6500-7198-7B2B48EF77B8}"/>
              </a:ext>
            </a:extLst>
          </p:cNvPr>
          <p:cNvSpPr/>
          <p:nvPr/>
        </p:nvSpPr>
        <p:spPr>
          <a:xfrm>
            <a:off x="324760" y="940975"/>
            <a:ext cx="5924523" cy="12891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61" tIns="42081" rIns="84161" bIns="42081" rtlCol="0" anchor="ctr"/>
          <a:lstStyle/>
          <a:p>
            <a:pPr algn="ctr"/>
            <a:endParaRPr lang="ru-RU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A0471384-BE56-C170-7392-4C0281B591B4}"/>
              </a:ext>
            </a:extLst>
          </p:cNvPr>
          <p:cNvSpPr txBox="1"/>
          <p:nvPr/>
        </p:nvSpPr>
        <p:spPr>
          <a:xfrm>
            <a:off x="2007758" y="1238870"/>
            <a:ext cx="4073446" cy="638982"/>
          </a:xfrm>
          <a:prstGeom prst="rect">
            <a:avLst/>
          </a:prstGeom>
          <a:noFill/>
        </p:spPr>
        <p:txBody>
          <a:bodyPr wrap="square" lIns="84161" tIns="42081" rIns="84161" bIns="42081" rtlCol="0">
            <a:spAutoFit/>
          </a:bodyPr>
          <a:lstStyle/>
          <a:p>
            <a:pPr algn="just"/>
            <a:r>
              <a:rPr lang="ru-RU" sz="1200" b="1" dirty="0">
                <a:latin typeface="+mj-lt"/>
                <a:cs typeface="Times New Roman" panose="02020603050405020304" pitchFamily="18" charset="0"/>
              </a:rPr>
              <a:t>Разработка структурированных  шаблонов диагностических услуг в рамках внедрения Региональной медицинской системы</a:t>
            </a:r>
            <a:endParaRPr lang="ru-RU" sz="1200" b="1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D1DA32E-7036-8F00-F343-E084ACC5189D}"/>
              </a:ext>
            </a:extLst>
          </p:cNvPr>
          <p:cNvSpPr txBox="1"/>
          <p:nvPr/>
        </p:nvSpPr>
        <p:spPr>
          <a:xfrm>
            <a:off x="4471297" y="2602140"/>
            <a:ext cx="1859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Реализация модуля электронный журнал нежелательных событий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19BDBEF3-CE42-66C5-7357-44997BFE46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739" y="1076842"/>
            <a:ext cx="1427039" cy="95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1961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21"/>
          </p:nvPr>
        </p:nvSpPr>
        <p:spPr>
          <a:xfrm>
            <a:off x="898525" y="63122"/>
            <a:ext cx="10802938" cy="615950"/>
          </a:xfrm>
        </p:spPr>
        <p:txBody>
          <a:bodyPr/>
          <a:lstStyle/>
          <a:p>
            <a:pPr algn="ctr"/>
            <a:r>
              <a:rPr lang="ru-RU" dirty="0"/>
              <a:t>Система менеджмента  качества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141744" y="492401"/>
            <a:ext cx="10817174" cy="655388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228600" marR="0" lvl="0" indent="129540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Плановые - 4</a:t>
            </a:r>
          </a:p>
          <a:p>
            <a:pPr marL="228600" marR="0" lvl="0" indent="129540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Внеплановые – 7</a:t>
            </a:r>
          </a:p>
          <a:p>
            <a:pPr marL="1076325" marR="0" lvl="0" indent="-1076325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6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Корректирующие мероприятия:</a:t>
            </a:r>
          </a:p>
          <a:p>
            <a:pPr marL="228610" marR="0" lvl="0" indent="-22861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1. Книга новичка(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welcomebook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)</a:t>
            </a:r>
            <a:endParaRPr kumimoji="0" lang="ru-RU" sz="6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28610" marR="0" lvl="0" indent="-22861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2. Приказе Центра «Об утверждении алгоритма работы при оформлении и хранении ИДС»</a:t>
            </a:r>
          </a:p>
          <a:p>
            <a:pPr marL="228610" marR="0" lvl="0" indent="-22861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3. Приказ Центра «О порядке регистрации и расследовании нежелательных событий в Центре»   </a:t>
            </a:r>
          </a:p>
          <a:p>
            <a:pPr marL="228610" marR="0" lvl="0" indent="-22861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4. Алгоритм действий персонала при обращении пациента (СОП 152/ВРД/7)</a:t>
            </a:r>
          </a:p>
          <a:p>
            <a:pPr marL="228610" marR="0" lvl="0" indent="-22861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5. Речевой модуль при обращении </a:t>
            </a: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пациента</a:t>
            </a:r>
            <a:endParaRPr kumimoji="0" lang="ru-RU" sz="6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28610" marR="0" lvl="0" indent="-22861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6. Информирование пациентов с первичным приемом по квоте ТФОМС при изменении назначенной даты приема (СОП 152/ВРД/1)</a:t>
            </a:r>
          </a:p>
          <a:p>
            <a:pPr marL="228610" marR="0" lvl="0" indent="-22861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7 .«Методические рекомендации эффективной коммуникации с пациентами, критерии мониторинга в Единой региональной информационно-справочной службе по единому номеру 122»</a:t>
            </a:r>
          </a:p>
          <a:p>
            <a:pPr marL="228610" marR="0" lvl="0" indent="-22861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8. «Методические рекомендации эффективной коммуникации с пациентами, критерии мониторинга в диспетчерском отделе»</a:t>
            </a:r>
          </a:p>
          <a:p>
            <a:pPr marL="228610" marR="0" lvl="0" indent="-22861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9. «Порядок работы </a:t>
            </a:r>
            <a:r>
              <a:rPr kumimoji="0" lang="ru-RU" sz="6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колл-центра</a:t>
            </a:r>
            <a:r>
              <a:rPr kumimoji="0" lang="ru-RU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»</a:t>
            </a:r>
          </a:p>
          <a:p>
            <a:pPr marL="228610" marR="0" lvl="0" indent="-22861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10. «Положение о диспетчерском отделе»</a:t>
            </a:r>
          </a:p>
          <a:p>
            <a:pPr marL="228610" marR="0" lvl="0" indent="-22861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11. Распоряжение Центра № 152/Р/31  от 08.05.2024 «О проведении мероприятий по профилактике падений пациентов/посетителей в КГБУЗ «Консультативно-диагностический центр Алтайского края»</a:t>
            </a:r>
          </a:p>
          <a:p>
            <a:pPr marL="228610" marR="0" lvl="0" indent="-22861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15. Информация на сайте «Профилактика рисков падений»</a:t>
            </a:r>
          </a:p>
          <a:p>
            <a:pPr marL="228610" marR="0" lvl="0" indent="-22861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16 . Алгоритм фиксации и передачи стандартных извещений информации о нежелательной реакции на лекарственные препараты</a:t>
            </a:r>
          </a:p>
          <a:p>
            <a:pPr marL="228610" marR="0" lvl="0" indent="-22861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17. Проект приказа «Об организации комплекса мер по профилактике падений пациентов/посетителей в КГБУЗ «Консультативно-диагностический центр Алтайского края»</a:t>
            </a:r>
          </a:p>
          <a:p>
            <a:pPr marL="228610" marR="0" lvl="0" indent="-22861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18. Проект приказа «О порядке работы дневного стационара КГБУЗ «Консультативно-диагностический центр Алтайского края»</a:t>
            </a:r>
          </a:p>
          <a:p>
            <a:pPr marL="228610" marR="0" lvl="0" indent="-22861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5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28610" marR="0" lvl="0" indent="-22861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28610" marR="0" lvl="0" indent="-22861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28610" marR="0" lvl="0" indent="-22861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28610" marR="0" lvl="0" indent="-228610" algn="l" defTabSz="91444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43724" y="476967"/>
            <a:ext cx="12570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8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Аудиты: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C42E389C-659D-6573-76C4-DA5ACB217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6F5A3B5-9F66-4630-B306-BD07A7924B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400" y="142964"/>
            <a:ext cx="10802938" cy="55742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Задачи на </a:t>
            </a:r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2025 </a:t>
            </a: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год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7010350-93E5-0D6C-1BB6-BEFB88F966EE}"/>
              </a:ext>
            </a:extLst>
          </p:cNvPr>
          <p:cNvSpPr txBox="1"/>
          <p:nvPr/>
        </p:nvSpPr>
        <p:spPr>
          <a:xfrm>
            <a:off x="1286497" y="654668"/>
            <a:ext cx="10499348" cy="5801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  <a:buSzPct val="150000"/>
            </a:pPr>
            <a:r>
              <a:rPr lang="ru-RU" sz="1800" dirty="0">
                <a:solidFill>
                  <a:srgbClr val="00B050"/>
                </a:solidFill>
              </a:rPr>
              <a:t>1. Завершить присоединение диагностических Центров гг. Бийск и Рубцовск по создания единого диагностического холдинга в Алтайском крае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50000"/>
            </a:pPr>
            <a:r>
              <a:rPr lang="ru-RU" sz="1800" dirty="0">
                <a:solidFill>
                  <a:srgbClr val="00B050"/>
                </a:solidFill>
              </a:rPr>
              <a:t> 2. Продолжить работу по сохранению финансовой устойчивости Центра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50000"/>
            </a:pPr>
            <a:r>
              <a:rPr lang="ru-RU" sz="1800" dirty="0">
                <a:solidFill>
                  <a:srgbClr val="00B050"/>
                </a:solidFill>
              </a:rPr>
              <a:t>3. Обеспечить реализацию Стратегии развития  КГБУЗ «Консультативно-диагностический центр Алтайского края» 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50000"/>
            </a:pPr>
            <a:r>
              <a:rPr lang="ru-RU" sz="1800" dirty="0">
                <a:solidFill>
                  <a:srgbClr val="00B050"/>
                </a:solidFill>
              </a:rPr>
              <a:t>4.Выйти на сертификацию качества Росздравнадзора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50000"/>
            </a:pPr>
            <a:r>
              <a:rPr lang="ru-RU" sz="1800" dirty="0">
                <a:solidFill>
                  <a:srgbClr val="00B050"/>
                </a:solidFill>
              </a:rPr>
              <a:t>5. Завершить  капитальный ремонт корпуса А под размещение лабораторий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50000"/>
            </a:pPr>
            <a:r>
              <a:rPr lang="ru-RU" sz="1800" dirty="0">
                <a:solidFill>
                  <a:srgbClr val="00B050"/>
                </a:solidFill>
              </a:rPr>
              <a:t>6. Подготовить площадку под размещение единого стерилизационного отделения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50000"/>
            </a:pPr>
            <a:r>
              <a:rPr lang="ru-RU" sz="1800" dirty="0">
                <a:solidFill>
                  <a:srgbClr val="00B050"/>
                </a:solidFill>
              </a:rPr>
              <a:t>7. Провести ремонт 2 этажа поликлиники 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50000"/>
            </a:pPr>
            <a:r>
              <a:rPr lang="ru-RU" sz="1800" dirty="0">
                <a:solidFill>
                  <a:srgbClr val="00B050"/>
                </a:solidFill>
              </a:rPr>
              <a:t>8. Обеспечить реализацию региональных проектов: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50000"/>
            </a:pPr>
            <a:r>
              <a:rPr lang="ru-RU" sz="1800" dirty="0">
                <a:solidFill>
                  <a:srgbClr val="00B050"/>
                </a:solidFill>
              </a:rPr>
              <a:t>Создание центра лучевой диагностики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50000"/>
            </a:pPr>
            <a:r>
              <a:rPr lang="ru-RU" sz="1800" dirty="0">
                <a:solidFill>
                  <a:srgbClr val="00B050"/>
                </a:solidFill>
              </a:rPr>
              <a:t>Централизация лабораторной службы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50000"/>
            </a:pPr>
            <a:r>
              <a:rPr lang="ru-RU" sz="1800" dirty="0">
                <a:solidFill>
                  <a:srgbClr val="00B050"/>
                </a:solidFill>
              </a:rPr>
              <a:t>Создание единого регионального колл центра по записи на прием к врачу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50000"/>
            </a:pPr>
            <a:r>
              <a:rPr lang="ru-RU" sz="1800" dirty="0">
                <a:solidFill>
                  <a:srgbClr val="00B050"/>
                </a:solidFill>
              </a:rPr>
              <a:t>9. Продолжить мероприятия по внедрению системы менеджмента качества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50000"/>
            </a:pPr>
            <a:r>
              <a:rPr lang="ru-RU" sz="1800" dirty="0">
                <a:solidFill>
                  <a:srgbClr val="00B050"/>
                </a:solidFill>
              </a:rPr>
              <a:t>10. Продолжить внедрение в работу отделений новых методик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50000"/>
            </a:pPr>
            <a:r>
              <a:rPr lang="ru-RU" sz="1800" dirty="0">
                <a:solidFill>
                  <a:srgbClr val="00B050"/>
                </a:solidFill>
              </a:rPr>
              <a:t>11.Обеспечить сбалансированность расписания работы отделений на основе внедрения системы поддержки принятия управленческих решений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3623949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E2A141-84F9-64A1-063E-7574759A7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6891" y="4616703"/>
            <a:ext cx="8010428" cy="166285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B050"/>
                </a:solidFill>
              </a:rPr>
              <a:t>Благодарю коллектив за надежность, профессионализм, честь и совесть, позволившие обеспечить бесперебойную работу учреждения в 2024 году. </a:t>
            </a:r>
          </a:p>
        </p:txBody>
      </p:sp>
    </p:spTree>
    <p:extLst>
      <p:ext uri="{BB962C8B-B14F-4D97-AF65-F5344CB8AC3E}">
        <p14:creationId xmlns:p14="http://schemas.microsoft.com/office/powerpoint/2010/main" xmlns="" val="1050688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7974DFE-5806-C3A1-0CEE-54A553856171}"/>
              </a:ext>
            </a:extLst>
          </p:cNvPr>
          <p:cNvSpPr/>
          <p:nvPr/>
        </p:nvSpPr>
        <p:spPr>
          <a:xfrm>
            <a:off x="6803368" y="917643"/>
            <a:ext cx="5208140" cy="5143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Aft>
                <a:spcPts val="1200"/>
              </a:spcAft>
              <a:buClr>
                <a:schemeClr val="accent1"/>
              </a:buClr>
              <a:buSzPct val="200000"/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49274"/>
                </a:solidFill>
              </a:rPr>
              <a:t>Консультативно-поликлиническое отделение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SzPct val="200000"/>
              <a:buFont typeface="Wingdings" panose="05000000000000000000" pitchFamily="2" charset="2"/>
              <a:buChar char="§"/>
            </a:pPr>
            <a:endParaRPr lang="ru-RU" sz="1600" b="1" dirty="0">
              <a:solidFill>
                <a:srgbClr val="049274"/>
              </a:solidFill>
            </a:endParaRP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SzPct val="200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Клинико-диагностическая лаборатория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SzPct val="200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Микробиологическая лаборатория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SzPct val="200000"/>
              <a:buFont typeface="Wingdings" panose="05000000000000000000" pitchFamily="2" charset="2"/>
              <a:buChar char="§"/>
            </a:pPr>
            <a:r>
              <a:rPr lang="ru-RU" sz="16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Патолого-анатомическое</a:t>
            </a: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отделение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SzPct val="200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Отделение дневного стационара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SzPct val="200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Группа анестезиологии-реанимации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SzPct val="200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Отделение лучевой диагностики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SzPct val="200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Отделение эндоскопии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SzPct val="200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Отделение реабилитации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SzPct val="200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Отделения УЗИ и функциональной диагностики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SzPct val="200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Отдел профилактической дезинфекции 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SzPct val="200000"/>
              <a:buFont typeface="Wingdings" panose="05000000000000000000" pitchFamily="2" charset="2"/>
              <a:buChar char="§"/>
            </a:pPr>
            <a:endParaRPr lang="ru-RU" sz="1600" b="1" dirty="0">
              <a:solidFill>
                <a:srgbClr val="049274"/>
              </a:solidFill>
            </a:endParaRP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SzPct val="200000"/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49274"/>
                </a:solidFill>
              </a:rPr>
              <a:t>Единая региональная информационно-справочная служба по единому номеру "122"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EEBFFAA-0E24-9F26-58B4-8A80939B3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A4361E6-037C-45AC-4F84-035926CAD24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400" y="142963"/>
            <a:ext cx="10802938" cy="623953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Calibri" pitchFamily="34" charset="0"/>
                <a:cs typeface="Times New Roman" pitchFamily="18" charset="0"/>
              </a:rPr>
              <a:t>ОРГАНИЗАЦИОННАЯ СТРУКТУРА СТРУКТУРА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21BBF317-201F-F0FF-FCE3-8AFD2AC85F38}"/>
              </a:ext>
            </a:extLst>
          </p:cNvPr>
          <p:cNvCxnSpPr>
            <a:cxnSpLocks/>
          </p:cNvCxnSpPr>
          <p:nvPr/>
        </p:nvCxnSpPr>
        <p:spPr>
          <a:xfrm>
            <a:off x="6920384" y="658761"/>
            <a:ext cx="0" cy="6448621"/>
          </a:xfrm>
          <a:prstGeom prst="line">
            <a:avLst/>
          </a:prstGeom>
          <a:ln w="1905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3856D37-D134-AACF-ADC3-6EB64090B9B9}"/>
              </a:ext>
            </a:extLst>
          </p:cNvPr>
          <p:cNvSpPr/>
          <p:nvPr/>
        </p:nvSpPr>
        <p:spPr>
          <a:xfrm>
            <a:off x="6738053" y="711234"/>
            <a:ext cx="5338527" cy="674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chemeClr val="accent1"/>
              </a:buClr>
              <a:buSzPct val="200000"/>
              <a:buFont typeface="Wingdings" panose="05000000000000000000" pitchFamily="2" charset="2"/>
              <a:buChar char="§"/>
            </a:pPr>
            <a:endParaRPr lang="ru-RU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9442A12-3CEE-45F6-137A-C4A0C7E5394A}"/>
              </a:ext>
            </a:extLst>
          </p:cNvPr>
          <p:cNvSpPr/>
          <p:nvPr/>
        </p:nvSpPr>
        <p:spPr>
          <a:xfrm>
            <a:off x="726143" y="4589927"/>
            <a:ext cx="4939552" cy="528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466" y="862296"/>
            <a:ext cx="5742709" cy="1677382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chemeClr val="accent6"/>
              </a:buClr>
            </a:pPr>
            <a:r>
              <a:rPr lang="ru-RU" sz="1400" b="1" dirty="0">
                <a:solidFill>
                  <a:schemeClr val="accent6"/>
                </a:solidFill>
              </a:rPr>
              <a:t>Краевой эндокринологический амбулаторный центр</a:t>
            </a:r>
            <a:endParaRPr lang="en-US" sz="1400" b="1" dirty="0">
              <a:solidFill>
                <a:schemeClr val="accent6"/>
              </a:solidFill>
            </a:endParaRPr>
          </a:p>
          <a:p>
            <a:pPr marL="342900" indent="-342900">
              <a:buClr>
                <a:schemeClr val="accent6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400" dirty="0"/>
              <a:t>Лечение пациентов с осложненным сахарным диабетом, включая прием по диабетической стопе и диабетической </a:t>
            </a:r>
            <a:r>
              <a:rPr lang="ru-RU" sz="1400" dirty="0" err="1"/>
              <a:t>ретинопатии</a:t>
            </a:r>
            <a:endParaRPr lang="ru-RU" sz="1400" dirty="0"/>
          </a:p>
          <a:p>
            <a:pPr marL="342900" indent="-342900">
              <a:buClr>
                <a:schemeClr val="accent6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400" dirty="0"/>
              <a:t>Лечение </a:t>
            </a:r>
            <a:r>
              <a:rPr lang="ru-RU" sz="1400" dirty="0" err="1"/>
              <a:t>остеопороза</a:t>
            </a:r>
            <a:endParaRPr lang="ru-RU" sz="1400" dirty="0"/>
          </a:p>
          <a:p>
            <a:pPr marL="342900" indent="-342900">
              <a:buClr>
                <a:schemeClr val="accent6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400" dirty="0"/>
              <a:t>Диспансерное наблюдение пациентов с редкими эндокринологическими заболеваниями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9468" y="2615039"/>
            <a:ext cx="5733011" cy="200054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 b="1" dirty="0">
                <a:solidFill>
                  <a:schemeClr val="accent6"/>
                </a:solidFill>
              </a:rPr>
              <a:t>Центр амбулаторной онкологической помощи</a:t>
            </a:r>
            <a:endParaRPr lang="en-US" sz="1400" b="1" dirty="0">
              <a:solidFill>
                <a:schemeClr val="accent6"/>
              </a:solidFill>
            </a:endParaRP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400" dirty="0"/>
              <a:t>Диспансерное наблюдение доброкачественных новообразований молочной железы</a:t>
            </a: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400" dirty="0"/>
              <a:t>Диспансерное наблюдение онкологических заболеваний</a:t>
            </a: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400" dirty="0"/>
              <a:t>Прием пациентов с подозрениями на онкологические заболевания</a:t>
            </a: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SzPct val="150000"/>
              <a:buFont typeface="Wingdings" panose="05000000000000000000" pitchFamily="2" charset="2"/>
              <a:buChar char="§"/>
            </a:pPr>
            <a:endParaRPr lang="ru-R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0399EC4-2CAF-87CB-0E20-433143B3CB72}"/>
              </a:ext>
            </a:extLst>
          </p:cNvPr>
          <p:cNvSpPr txBox="1"/>
          <p:nvPr/>
        </p:nvSpPr>
        <p:spPr>
          <a:xfrm>
            <a:off x="465315" y="4689743"/>
            <a:ext cx="5742709" cy="81560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 b="1" dirty="0">
                <a:solidFill>
                  <a:schemeClr val="accent6"/>
                </a:solidFill>
              </a:rPr>
              <a:t>Центр охраны здоровья семьи и</a:t>
            </a:r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ru-RU" sz="1400" b="1" dirty="0">
                <a:solidFill>
                  <a:schemeClr val="accent6"/>
                </a:solidFill>
              </a:rPr>
              <a:t>репродукции</a:t>
            </a:r>
            <a:endParaRPr lang="en-US" sz="1400" b="1" dirty="0">
              <a:solidFill>
                <a:schemeClr val="accent6"/>
              </a:solidFill>
            </a:endParaRP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400" dirty="0"/>
              <a:t>Диспансерное наблюдение женщин репродуктивного возраста с тяжелыми соматическими заболеваниями </a:t>
            </a:r>
          </a:p>
        </p:txBody>
      </p:sp>
      <p:cxnSp>
        <p:nvCxnSpPr>
          <p:cNvPr id="40" name="Прямая со стрелкой 39"/>
          <p:cNvCxnSpPr/>
          <p:nvPr/>
        </p:nvCxnSpPr>
        <p:spPr>
          <a:xfrm flipV="1">
            <a:off x="6230983" y="1097280"/>
            <a:ext cx="770708" cy="431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6225542" y="1110343"/>
            <a:ext cx="684710" cy="24265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V="1">
            <a:off x="6299464" y="1084217"/>
            <a:ext cx="689165" cy="34777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02265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C42E389C-659D-6573-76C4-DA5ACB217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6F5A3B5-9F66-4630-B306-BD07A7924B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400" y="142964"/>
            <a:ext cx="10802938" cy="55742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Новые подразделения в структуре Центра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C58AD33-A0ED-1402-F0A0-ABC6BD93CB9E}"/>
              </a:ext>
            </a:extLst>
          </p:cNvPr>
          <p:cNvSpPr txBox="1"/>
          <p:nvPr/>
        </p:nvSpPr>
        <p:spPr>
          <a:xfrm>
            <a:off x="5933133" y="3630766"/>
            <a:ext cx="6666855" cy="276999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marL="188550">
              <a:spcAft>
                <a:spcPts val="600"/>
              </a:spcAft>
              <a:buClr>
                <a:schemeClr val="tx2"/>
              </a:buClr>
              <a:buSzPct val="200000"/>
            </a:pPr>
            <a:endParaRPr lang="ru-RU" sz="1200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329001BB-D32B-C8D7-CD06-2DEC2BB3BAE9}"/>
              </a:ext>
            </a:extLst>
          </p:cNvPr>
          <p:cNvCxnSpPr>
            <a:cxnSpLocks/>
          </p:cNvCxnSpPr>
          <p:nvPr/>
        </p:nvCxnSpPr>
        <p:spPr>
          <a:xfrm rot="16200000" flipH="1">
            <a:off x="-2006814" y="3730597"/>
            <a:ext cx="5941039" cy="26894"/>
          </a:xfrm>
          <a:prstGeom prst="line">
            <a:avLst/>
          </a:prstGeom>
          <a:ln w="1905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BB865C37-CAE4-763E-DB4B-DF84E223A741}"/>
              </a:ext>
            </a:extLst>
          </p:cNvPr>
          <p:cNvSpPr/>
          <p:nvPr/>
        </p:nvSpPr>
        <p:spPr>
          <a:xfrm>
            <a:off x="6230471" y="651839"/>
            <a:ext cx="5338527" cy="338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BB865C37-CAE4-763E-DB4B-DF84E223A741}"/>
              </a:ext>
            </a:extLst>
          </p:cNvPr>
          <p:cNvSpPr/>
          <p:nvPr/>
        </p:nvSpPr>
        <p:spPr>
          <a:xfrm>
            <a:off x="751586" y="1891551"/>
            <a:ext cx="4905143" cy="690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BB865C37-CAE4-763E-DB4B-DF84E223A741}"/>
              </a:ext>
            </a:extLst>
          </p:cNvPr>
          <p:cNvSpPr/>
          <p:nvPr/>
        </p:nvSpPr>
        <p:spPr>
          <a:xfrm>
            <a:off x="1103219" y="900752"/>
            <a:ext cx="5347492" cy="873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Койки медицинской реабилитации в составе дневного стационара</a:t>
            </a:r>
            <a:r>
              <a:rPr lang="ru-RU" sz="1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;</a:t>
            </a:r>
          </a:p>
          <a:p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1F23B952-131F-78DB-F1DB-AD49ECA78362}"/>
              </a:ext>
            </a:extLst>
          </p:cNvPr>
          <p:cNvSpPr/>
          <p:nvPr/>
        </p:nvSpPr>
        <p:spPr>
          <a:xfrm>
            <a:off x="894366" y="3532485"/>
            <a:ext cx="117404" cy="112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1F23B952-131F-78DB-F1DB-AD49ECA78362}"/>
              </a:ext>
            </a:extLst>
          </p:cNvPr>
          <p:cNvSpPr/>
          <p:nvPr/>
        </p:nvSpPr>
        <p:spPr>
          <a:xfrm>
            <a:off x="898464" y="2093088"/>
            <a:ext cx="117404" cy="112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BB865C37-CAE4-763E-DB4B-DF84E223A741}"/>
              </a:ext>
            </a:extLst>
          </p:cNvPr>
          <p:cNvSpPr/>
          <p:nvPr/>
        </p:nvSpPr>
        <p:spPr>
          <a:xfrm>
            <a:off x="6293225" y="4482351"/>
            <a:ext cx="4939552" cy="528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BB865C37-CAE4-763E-DB4B-DF84E223A741}"/>
              </a:ext>
            </a:extLst>
          </p:cNvPr>
          <p:cNvSpPr/>
          <p:nvPr/>
        </p:nvSpPr>
        <p:spPr>
          <a:xfrm>
            <a:off x="726143" y="4589927"/>
            <a:ext cx="4939552" cy="528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160532" y="1978925"/>
            <a:ext cx="48558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/>
              <a:t>Отдел профилактической дезинфекции</a:t>
            </a:r>
          </a:p>
          <a:p>
            <a:endParaRPr lang="ru-RU" sz="1800" b="1" dirty="0"/>
          </a:p>
          <a:p>
            <a:endParaRPr lang="ru-RU" sz="1800" b="1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7950089" y="3073370"/>
            <a:ext cx="2551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395883" y="663387"/>
            <a:ext cx="377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Дополнительные возможности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866914" y="1052942"/>
            <a:ext cx="530244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7675">
              <a:buFont typeface="Wingdings" pitchFamily="2" charset="2"/>
              <a:buChar char="ü"/>
            </a:pPr>
            <a:r>
              <a:rPr lang="ru-RU" sz="1800" dirty="0"/>
              <a:t>Дополнительные средства на оплату медицинской реабилитации, позволившие обеспечить в рамках реабилитации проведение лекарственной терапии;</a:t>
            </a:r>
          </a:p>
          <a:p>
            <a:pPr indent="447675">
              <a:buFont typeface="Wingdings" pitchFamily="2" charset="2"/>
              <a:buChar char="ü"/>
            </a:pPr>
            <a:r>
              <a:rPr lang="ru-RU" sz="1800" dirty="0"/>
              <a:t>Единые принципы при организации мероприятий по соблюдению санитарных норм и правил;</a:t>
            </a:r>
          </a:p>
          <a:p>
            <a:pPr indent="447675">
              <a:buFont typeface="Wingdings" pitchFamily="2" charset="2"/>
              <a:buChar char="ü"/>
            </a:pPr>
            <a:endParaRPr lang="ru-RU" sz="1800" dirty="0"/>
          </a:p>
          <a:p>
            <a:pPr indent="447675" algn="just">
              <a:buFont typeface="Wingdings" pitchFamily="2" charset="2"/>
              <a:buChar char="ü"/>
            </a:pPr>
            <a:r>
              <a:rPr lang="ru-RU" sz="1800" dirty="0"/>
              <a:t>Привлечение дополнительного финансирования по ДВН, ПВН, ДН, репродуктивному здоровью</a:t>
            </a:r>
          </a:p>
          <a:p>
            <a:pPr indent="447675">
              <a:buFont typeface="Wingdings" pitchFamily="2" charset="2"/>
              <a:buChar char="ü"/>
            </a:pPr>
            <a:endParaRPr lang="ru-RU" sz="1800" b="1" dirty="0"/>
          </a:p>
          <a:p>
            <a:pPr indent="447675">
              <a:buFont typeface="Wingdings" pitchFamily="2" charset="2"/>
              <a:buChar char="ü"/>
            </a:pPr>
            <a:endParaRPr lang="ru-RU" sz="1800" b="1" dirty="0"/>
          </a:p>
          <a:p>
            <a:pPr indent="447675">
              <a:buFont typeface="Wingdings" pitchFamily="2" charset="2"/>
              <a:buChar char="ü"/>
            </a:pPr>
            <a:endParaRPr lang="ru-RU" sz="1800" b="1" dirty="0"/>
          </a:p>
          <a:p>
            <a:pPr indent="447675">
              <a:buFont typeface="Wingdings" pitchFamily="2" charset="2"/>
              <a:buChar char="ü"/>
            </a:pPr>
            <a:endParaRPr lang="ru-RU" sz="1800" b="1" dirty="0"/>
          </a:p>
          <a:p>
            <a:pPr indent="447675">
              <a:buFont typeface="Wingdings" pitchFamily="2" charset="2"/>
              <a:buChar char="ü"/>
            </a:pPr>
            <a:endParaRPr lang="ru-RU" sz="1800" b="1" dirty="0"/>
          </a:p>
          <a:p>
            <a:pPr indent="447675">
              <a:buFont typeface="Wingdings" pitchFamily="2" charset="2"/>
              <a:buChar char="ü"/>
            </a:pPr>
            <a:endParaRPr lang="ru-RU" sz="1800" b="1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1266151" y="2892185"/>
            <a:ext cx="3701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/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Дополнительные лицензии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: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BB865C37-CAE4-763E-DB4B-DF84E223A741}"/>
              </a:ext>
            </a:extLst>
          </p:cNvPr>
          <p:cNvSpPr/>
          <p:nvPr/>
        </p:nvSpPr>
        <p:spPr>
          <a:xfrm>
            <a:off x="1233373" y="3357349"/>
            <a:ext cx="6095475" cy="140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endParaRPr lang="ru-RU" sz="1600" b="1" i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/>
            <a:endParaRPr lang="ru-RU" sz="1600" b="1" i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/>
            <a:endParaRPr lang="ru-RU" sz="1600" b="1" i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/>
            <a:endParaRPr lang="ru-RU" sz="1600" b="1" i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ru-RU" sz="1600" b="1" i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/>
            <a:endParaRPr lang="ru-RU" sz="1600" b="1" i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/>
            <a:endParaRPr lang="ru-RU" sz="1600" b="1" i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/>
            <a:endParaRPr lang="ru-RU" sz="1600" b="1" i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Профилактические медицинские осмотры</a:t>
            </a:r>
          </a:p>
          <a:p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Медицинская реабилитация в условиях дневного стационара;</a:t>
            </a:r>
          </a:p>
          <a:p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ru-RU" sz="14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ru-RU" sz="14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ru-RU" sz="14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just"/>
            <a:endParaRPr lang="ru-RU" sz="14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ru-RU" sz="14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ru-RU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ru-RU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E3109E23-222B-A145-BAC6-C88641536D23}"/>
              </a:ext>
            </a:extLst>
          </p:cNvPr>
          <p:cNvSpPr/>
          <p:nvPr/>
        </p:nvSpPr>
        <p:spPr>
          <a:xfrm>
            <a:off x="904783" y="4370539"/>
            <a:ext cx="117404" cy="112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6018F19A-9FC5-ED5D-F611-902C468F63DC}"/>
              </a:ext>
            </a:extLst>
          </p:cNvPr>
          <p:cNvSpPr/>
          <p:nvPr/>
        </p:nvSpPr>
        <p:spPr>
          <a:xfrm>
            <a:off x="929272" y="1075982"/>
            <a:ext cx="117404" cy="112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068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21"/>
          </p:nvPr>
        </p:nvSpPr>
        <p:spPr>
          <a:xfrm>
            <a:off x="955343" y="0"/>
            <a:ext cx="10802938" cy="615950"/>
          </a:xfrm>
        </p:spPr>
        <p:txBody>
          <a:bodyPr>
            <a:normAutofit fontScale="47500" lnSpcReduction="20000"/>
          </a:bodyPr>
          <a:lstStyle/>
          <a:p>
            <a:pPr algn="ctr"/>
            <a:endParaRPr lang="ru-RU" dirty="0"/>
          </a:p>
          <a:p>
            <a:pPr algn="ctr"/>
            <a:r>
              <a:rPr lang="ru-RU" sz="5100" dirty="0"/>
              <a:t>Анализ деятельности центра</a:t>
            </a:r>
            <a:r>
              <a:rPr lang="en-US" sz="5100" dirty="0"/>
              <a:t>  </a:t>
            </a:r>
            <a:r>
              <a:rPr lang="ru-RU" sz="5100" dirty="0"/>
              <a:t>(ОМС)</a:t>
            </a:r>
          </a:p>
          <a:p>
            <a:pPr algn="ctr"/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41196" y="846160"/>
          <a:ext cx="3452882" cy="2511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21400" y="890828"/>
            <a:ext cx="27977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Динамика посещений, тыс. </a:t>
            </a: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4163931" y="1186770"/>
          <a:ext cx="3699909" cy="2251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29134" y="767784"/>
            <a:ext cx="4585648" cy="381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Динамика объёмов лучевой диагностики, тыс</a:t>
            </a:r>
            <a:r>
              <a:rPr lang="ru-RU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63685" y="1267098"/>
            <a:ext cx="811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-</a:t>
            </a:r>
            <a:r>
              <a:rPr lang="en-US" sz="1200" b="1" dirty="0"/>
              <a:t> </a:t>
            </a:r>
            <a:r>
              <a:rPr lang="ru-RU" sz="1200" b="1" dirty="0"/>
              <a:t>3,7%</a:t>
            </a: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7859356" y="847916"/>
          <a:ext cx="4531057" cy="2429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655188" y="1126720"/>
            <a:ext cx="94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- 3,3%</a:t>
            </a: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45661" y="3429000"/>
          <a:ext cx="2737025" cy="3626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2982686" y="3929743"/>
          <a:ext cx="3048000" cy="3145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862943" y="3383282"/>
            <a:ext cx="2982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lang="ru-RU" sz="1400" b="1" i="0" u="none" strike="noStrike" kern="1200" baseline="0" dirty="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/>
              <a:t>Динамика объемов функциональных исследований, тыс.</a:t>
            </a: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6067698" y="4533429"/>
          <a:ext cx="2960914" cy="2947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379030" y="3638689"/>
            <a:ext cx="29282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lang="ru-RU" sz="1400" b="1" i="0" u="none" strike="noStrike" kern="1200" baseline="0" dirty="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solidFill>
                  <a:srgbClr val="262626"/>
                </a:solidFill>
              </a:rPr>
              <a:t>Динамика объемов эндоскопических исследований, тыс.</a:t>
            </a:r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9220200" y="4309247"/>
          <a:ext cx="3379788" cy="3145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9405257" y="3712029"/>
            <a:ext cx="3194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lang="ru-RU" sz="1400" b="1" i="0" u="none" strike="noStrike" kern="1200" baseline="0" dirty="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solidFill>
                  <a:srgbClr val="262626"/>
                </a:solidFill>
              </a:rPr>
              <a:t>Динамика лабораторных                  исследований, тыс.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06143" y="4180114"/>
            <a:ext cx="783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+ </a:t>
            </a:r>
            <a:r>
              <a:rPr lang="ru-RU" sz="1200" b="1" dirty="0"/>
              <a:t>6,5</a:t>
            </a:r>
            <a:r>
              <a:rPr lang="en-US" sz="1200" b="1" dirty="0"/>
              <a:t>%</a:t>
            </a:r>
            <a:endParaRPr lang="ru-RU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140339" y="4661263"/>
            <a:ext cx="822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+</a:t>
            </a:r>
            <a:r>
              <a:rPr lang="en-US" sz="1200" b="1" dirty="0"/>
              <a:t> 1</a:t>
            </a:r>
            <a:r>
              <a:rPr lang="ru-RU" sz="1200" b="1" dirty="0"/>
              <a:t>3,9</a:t>
            </a:r>
            <a:r>
              <a:rPr lang="en-US" sz="1200" b="1" dirty="0"/>
              <a:t>%</a:t>
            </a:r>
            <a:endParaRPr lang="ru-RU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1517086" y="4273731"/>
            <a:ext cx="756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+20,5</a:t>
            </a:r>
            <a:r>
              <a:rPr lang="en-US" sz="1200" b="1" dirty="0"/>
              <a:t>%</a:t>
            </a:r>
            <a:endParaRPr lang="ru-RU" sz="12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21"/>
          </p:nvPr>
        </p:nvSpPr>
        <p:spPr>
          <a:xfrm>
            <a:off x="955343" y="0"/>
            <a:ext cx="10802938" cy="615950"/>
          </a:xfrm>
        </p:spPr>
        <p:txBody>
          <a:bodyPr>
            <a:normAutofit fontScale="47500" lnSpcReduction="20000"/>
          </a:bodyPr>
          <a:lstStyle/>
          <a:p>
            <a:pPr algn="ctr"/>
            <a:endParaRPr lang="ru-RU" dirty="0"/>
          </a:p>
          <a:p>
            <a:pPr algn="ctr"/>
            <a:r>
              <a:rPr lang="ru-RU" sz="5100" dirty="0"/>
              <a:t>Анализ деятельности центра (</a:t>
            </a:r>
            <a:r>
              <a:rPr lang="ru-RU" sz="5100" dirty="0" err="1"/>
              <a:t>внебюджет</a:t>
            </a:r>
            <a:r>
              <a:rPr lang="ru-RU" sz="5100" dirty="0"/>
              <a:t>)</a:t>
            </a:r>
          </a:p>
          <a:p>
            <a:pPr algn="ctr"/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41196" y="651510"/>
          <a:ext cx="3452882" cy="2705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73206" y="617220"/>
            <a:ext cx="2797791" cy="381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Динамика посещений, тыс</a:t>
            </a:r>
            <a:r>
              <a:rPr lang="ru-RU" dirty="0"/>
              <a:t>. </a:t>
            </a: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4176994" y="1199833"/>
          <a:ext cx="3261815" cy="2251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03009" y="594361"/>
            <a:ext cx="4585648" cy="381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Динамика объёмов лучевой диагностики, тыс</a:t>
            </a:r>
            <a:r>
              <a:rPr lang="ru-RU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2854" y="705534"/>
            <a:ext cx="921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-</a:t>
            </a:r>
            <a:r>
              <a:rPr lang="en-US" sz="1200" b="1" dirty="0"/>
              <a:t> </a:t>
            </a:r>
            <a:r>
              <a:rPr lang="ru-RU" sz="1200" b="1" dirty="0"/>
              <a:t>14,9%</a:t>
            </a: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7820167" y="1108709"/>
          <a:ext cx="4531057" cy="2207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446182" y="969966"/>
            <a:ext cx="94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+ 50,0%</a:t>
            </a: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45661" y="3429000"/>
          <a:ext cx="2737025" cy="3626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2982686" y="3929743"/>
          <a:ext cx="3048000" cy="3145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189515" y="3474720"/>
            <a:ext cx="2982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Динамика объемов функциональных исследований, тыс.</a:t>
            </a: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6054635" y="4520365"/>
          <a:ext cx="2960914" cy="2947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183086" y="3690940"/>
            <a:ext cx="2928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Динамика объемов эндоскопических исследований, тыс.</a:t>
            </a:r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9220200" y="4283121"/>
          <a:ext cx="3379788" cy="3145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9405257" y="3764281"/>
            <a:ext cx="3194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Динамика лабораторных                  исследований, тыс.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360332" y="4888734"/>
            <a:ext cx="756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-6,4</a:t>
            </a:r>
            <a:r>
              <a:rPr lang="en-US" sz="1200" b="1" dirty="0"/>
              <a:t>%</a:t>
            </a:r>
            <a:endParaRPr lang="ru-RU" sz="1200" b="1" dirty="0"/>
          </a:p>
        </p:txBody>
      </p:sp>
      <p:sp>
        <p:nvSpPr>
          <p:cNvPr id="21" name="TextBox 1"/>
          <p:cNvSpPr txBox="1"/>
          <p:nvPr/>
        </p:nvSpPr>
        <p:spPr>
          <a:xfrm>
            <a:off x="8321040" y="628650"/>
            <a:ext cx="3749040" cy="3429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Динамика объемов КТ и МРТ, тыс.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2D32444-F37A-7005-FB2A-437290FE5D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sz="1800" dirty="0">
                <a:solidFill>
                  <a:schemeClr val="tx1">
                    <a:lumMod val="90000"/>
                    <a:lumOff val="10000"/>
                  </a:schemeClr>
                </a:solidFill>
                <a:cs typeface="+mn-cs"/>
              </a:rPr>
              <a:t>Количество пациентов, получающих платные медицинские услуги в КДЦАК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708112" y="1084365"/>
          <a:ext cx="8399992" cy="5599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>
            <a:off x="7132320" y="5159829"/>
            <a:ext cx="2168434" cy="44413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7219406" y="1959429"/>
            <a:ext cx="2172788" cy="45284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"/>
          <p:cNvSpPr txBox="1"/>
          <p:nvPr/>
        </p:nvSpPr>
        <p:spPr>
          <a:xfrm>
            <a:off x="7416869" y="1637552"/>
            <a:ext cx="875211" cy="339634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+178%</a:t>
            </a:r>
          </a:p>
        </p:txBody>
      </p:sp>
    </p:spTree>
    <p:extLst>
      <p:ext uri="{BB962C8B-B14F-4D97-AF65-F5344CB8AC3E}">
        <p14:creationId xmlns:p14="http://schemas.microsoft.com/office/powerpoint/2010/main" xmlns="" val="2961232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EF68D0CC-2095-FB97-0487-EB081FB3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2F61-3739-4347-9B88-B7D294FB5D82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1032770" y="222069"/>
            <a:ext cx="10787138" cy="64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Анализ складских запасов 2023-2024 гг., </a:t>
            </a:r>
            <a:r>
              <a:rPr lang="ru-RU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тыс. руб. </a:t>
            </a:r>
            <a:endParaRPr lang="ru-RU" sz="1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38" name="Диаграмма 37"/>
          <p:cNvGraphicFramePr/>
          <p:nvPr/>
        </p:nvGraphicFramePr>
        <p:xfrm>
          <a:off x="0" y="1599978"/>
          <a:ext cx="6643734" cy="364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7672826" y="1095435"/>
            <a:ext cx="4268162" cy="18573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6666"/>
                </a:solidFill>
                <a:latin typeface="Roboto"/>
              </a:rPr>
              <a:t>Лекарственные препараты </a:t>
            </a:r>
            <a:r>
              <a:rPr lang="ru-RU" sz="1600" b="1" dirty="0">
                <a:solidFill>
                  <a:srgbClr val="C00000"/>
                </a:solidFill>
                <a:latin typeface="Roboto"/>
              </a:rPr>
              <a:t>– </a:t>
            </a:r>
            <a:r>
              <a:rPr lang="ru-RU" sz="1600" b="1" dirty="0" smtClean="0">
                <a:solidFill>
                  <a:srgbClr val="C00000"/>
                </a:solidFill>
                <a:latin typeface="Roboto"/>
              </a:rPr>
              <a:t>  1,6 раза</a:t>
            </a:r>
            <a:endParaRPr lang="ru-RU" sz="1600" b="1" dirty="0">
              <a:solidFill>
                <a:srgbClr val="C00000"/>
              </a:solidFill>
              <a:latin typeface="Roboto"/>
            </a:endParaRPr>
          </a:p>
          <a:p>
            <a:pPr algn="ctr"/>
            <a:endParaRPr lang="ru-RU" sz="1600" b="1" dirty="0">
              <a:solidFill>
                <a:srgbClr val="006666"/>
              </a:solidFill>
              <a:latin typeface="Roboto"/>
            </a:endParaRPr>
          </a:p>
          <a:p>
            <a:pPr algn="ctr"/>
            <a:r>
              <a:rPr lang="ru-RU" sz="1600" b="1" dirty="0">
                <a:solidFill>
                  <a:srgbClr val="006666"/>
                </a:solidFill>
                <a:latin typeface="Roboto"/>
              </a:rPr>
              <a:t>Изделия лабораторной диагностики </a:t>
            </a:r>
            <a:r>
              <a:rPr lang="ru-RU" sz="1600" b="1" dirty="0" smtClean="0">
                <a:solidFill>
                  <a:srgbClr val="006666"/>
                </a:solidFill>
                <a:latin typeface="Roboto"/>
              </a:rPr>
              <a:t>–    </a:t>
            </a:r>
            <a:r>
              <a:rPr lang="ru-RU" sz="1600" b="1" dirty="0" smtClean="0">
                <a:solidFill>
                  <a:srgbClr val="C00000"/>
                </a:solidFill>
                <a:latin typeface="Roboto"/>
              </a:rPr>
              <a:t>2,1 раза</a:t>
            </a:r>
            <a:endParaRPr lang="ru-RU" sz="1600" b="1" dirty="0">
              <a:solidFill>
                <a:srgbClr val="C00000"/>
              </a:solidFill>
              <a:latin typeface="Roboto"/>
            </a:endParaRPr>
          </a:p>
          <a:p>
            <a:pPr algn="ctr"/>
            <a:endParaRPr lang="ru-RU" sz="1600" b="1" dirty="0">
              <a:solidFill>
                <a:srgbClr val="006666"/>
              </a:solidFill>
              <a:latin typeface="Roboto"/>
            </a:endParaRPr>
          </a:p>
          <a:p>
            <a:pPr algn="ctr"/>
            <a:r>
              <a:rPr lang="ru-RU" sz="1600" b="1" dirty="0">
                <a:solidFill>
                  <a:srgbClr val="006666"/>
                </a:solidFill>
                <a:latin typeface="Roboto"/>
              </a:rPr>
              <a:t>Изделия медицинского назначения </a:t>
            </a:r>
            <a:r>
              <a:rPr lang="ru-RU" sz="1600" b="1" dirty="0" smtClean="0">
                <a:solidFill>
                  <a:srgbClr val="006666"/>
                </a:solidFill>
                <a:latin typeface="Roboto"/>
              </a:rPr>
              <a:t>– </a:t>
            </a:r>
          </a:p>
          <a:p>
            <a:pPr algn="ctr"/>
            <a:r>
              <a:rPr lang="ru-RU" sz="1600" b="1" dirty="0" smtClean="0">
                <a:solidFill>
                  <a:srgbClr val="006666"/>
                </a:solidFill>
                <a:latin typeface="Roboto"/>
              </a:rPr>
              <a:t>1,5 раза</a:t>
            </a:r>
            <a:endParaRPr lang="ru-RU" sz="1600" b="1" dirty="0">
              <a:solidFill>
                <a:srgbClr val="C00000"/>
              </a:solidFill>
              <a:latin typeface="Roboto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011367" y="4280481"/>
            <a:ext cx="3125666" cy="12819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6666"/>
                </a:solidFill>
                <a:latin typeface="Roboto"/>
              </a:rPr>
              <a:t>Отсутствие системы заказов сбалансированной на объемы и наличие складских остатков в отделениях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0719966" y="4312243"/>
            <a:ext cx="1571636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6666"/>
                </a:solidFill>
                <a:latin typeface="Roboto"/>
              </a:rPr>
              <a:t>Увеличение цен на </a:t>
            </a:r>
            <a:r>
              <a:rPr lang="ru-RU" sz="1600" b="1" dirty="0">
                <a:solidFill>
                  <a:srgbClr val="C00000"/>
                </a:solidFill>
                <a:latin typeface="Roboto"/>
              </a:rPr>
              <a:t>15%</a:t>
            </a:r>
          </a:p>
        </p:txBody>
      </p:sp>
      <p:cxnSp>
        <p:nvCxnSpPr>
          <p:cNvPr id="46" name="Прямая со стрелкой 45"/>
          <p:cNvCxnSpPr/>
          <p:nvPr/>
        </p:nvCxnSpPr>
        <p:spPr>
          <a:xfrm flipH="1">
            <a:off x="8453718" y="3003176"/>
            <a:ext cx="779929" cy="101301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9260541" y="2994212"/>
            <a:ext cx="1667435" cy="102197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85843" y="5314022"/>
            <a:ext cx="1127232" cy="381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48 </a:t>
            </a:r>
            <a:r>
              <a:rPr lang="ru-RU" b="1" dirty="0" smtClean="0">
                <a:solidFill>
                  <a:srgbClr val="C00000"/>
                </a:solidFill>
              </a:rPr>
              <a:t>484,2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539523" y="5363455"/>
            <a:ext cx="1194558" cy="381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28 </a:t>
            </a:r>
            <a:r>
              <a:rPr lang="ru-RU" b="1" dirty="0" smtClean="0">
                <a:solidFill>
                  <a:srgbClr val="C00000"/>
                </a:solidFill>
              </a:rPr>
              <a:t>669, 3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1391299" y="5522615"/>
            <a:ext cx="2069077" cy="8609"/>
          </a:xfrm>
          <a:prstGeom prst="straightConnector1">
            <a:avLst/>
          </a:prstGeom>
          <a:ln w="539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01906" y="5109882"/>
            <a:ext cx="880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1,6 раза</a:t>
            </a:r>
            <a:endParaRPr lang="ru-RU" sz="1400" b="1" dirty="0"/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9287436" y="1909482"/>
            <a:ext cx="0" cy="2420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10874189" y="1192306"/>
            <a:ext cx="0" cy="2420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9368119" y="2635624"/>
            <a:ext cx="26893" cy="2510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91961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Динамика средней заработной платы, руб.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65760" y="1201784"/>
          <a:ext cx="11691257" cy="4349930"/>
        </p:xfrm>
        <a:graphic>
          <a:graphicData uri="http://schemas.openxmlformats.org/drawingml/2006/table">
            <a:tbl>
              <a:tblPr/>
              <a:tblGrid>
                <a:gridCol w="3115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27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22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399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001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9902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6611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32589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2232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262626"/>
                          </a:solidFill>
                          <a:latin typeface="+mn-lt"/>
                        </a:rPr>
                        <a:t>Категории</a:t>
                      </a:r>
                    </a:p>
                  </a:txBody>
                  <a:tcPr marL="8411" marR="8411" marT="841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37058"/>
                          </a:solidFill>
                          <a:latin typeface="+mn-lt"/>
                        </a:rPr>
                        <a:t>Целевой показатель на 2024 год, руб.</a:t>
                      </a:r>
                    </a:p>
                  </a:txBody>
                  <a:tcPr marL="8411" marR="8411" marT="841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37058"/>
                          </a:solidFill>
                          <a:latin typeface="+mn-lt"/>
                        </a:rPr>
                        <a:t>Выполнение целевого показателя, %</a:t>
                      </a:r>
                    </a:p>
                  </a:txBody>
                  <a:tcPr marL="8411" marR="8411" marT="841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37058"/>
                          </a:solidFill>
                          <a:latin typeface="+mn-lt"/>
                        </a:rPr>
                        <a:t>2023</a:t>
                      </a:r>
                    </a:p>
                  </a:txBody>
                  <a:tcPr marL="8411" marR="8411" marT="841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37058"/>
                          </a:solidFill>
                          <a:latin typeface="+mn-lt"/>
                        </a:rPr>
                        <a:t>2024</a:t>
                      </a:r>
                    </a:p>
                  </a:txBody>
                  <a:tcPr marL="8411" marR="8411" marT="841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37058"/>
                          </a:solidFill>
                          <a:latin typeface="+mn-lt"/>
                        </a:rPr>
                        <a:t>Динамика</a:t>
                      </a:r>
                      <a:br>
                        <a:rPr lang="ru-RU" sz="1200" b="1" i="0" u="none" strike="noStrike" dirty="0">
                          <a:solidFill>
                            <a:srgbClr val="037058"/>
                          </a:solidFill>
                          <a:latin typeface="+mn-lt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37058"/>
                          </a:solidFill>
                          <a:latin typeface="+mn-lt"/>
                        </a:rPr>
                        <a:t>2024 / 2023 </a:t>
                      </a:r>
                    </a:p>
                  </a:txBody>
                  <a:tcPr marL="8411" marR="8411" marT="841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37058"/>
                          </a:solidFill>
                          <a:latin typeface="+mn-lt"/>
                        </a:rPr>
                        <a:t>Прогноз на 2025 год</a:t>
                      </a:r>
                    </a:p>
                  </a:txBody>
                  <a:tcPr marL="8411" marR="8411" marT="841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7461"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262626"/>
                          </a:solidFill>
                          <a:latin typeface="+mn-lt"/>
                        </a:rPr>
                        <a:t>Средняя заработная плата, руб.</a:t>
                      </a: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262626"/>
                          </a:solidFill>
                          <a:latin typeface="+mn-lt"/>
                        </a:rPr>
                        <a:t>Средняя заработная плата, руб.</a:t>
                      </a: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262626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262626"/>
                          </a:solidFill>
                          <a:latin typeface="+mn-lt"/>
                        </a:rPr>
                        <a:t>Средняя заработная плата, руб.</a:t>
                      </a: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262626"/>
                          </a:solidFill>
                          <a:latin typeface="+mn-lt"/>
                        </a:rPr>
                        <a:t>Отклонение, %</a:t>
                      </a: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5907"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037058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037058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037058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037058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632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37058"/>
                          </a:solidFill>
                          <a:latin typeface="+mn-lt"/>
                        </a:rPr>
                        <a:t>Врачи 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262626"/>
                          </a:solidFill>
                          <a:latin typeface="+mn-lt"/>
                        </a:rPr>
                        <a:t>88 692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37058"/>
                          </a:solidFill>
                          <a:latin typeface="+mn-lt"/>
                        </a:rPr>
                        <a:t>104%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262626"/>
                          </a:solidFill>
                          <a:latin typeface="+mn-lt"/>
                        </a:rPr>
                        <a:t>77 630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262626"/>
                          </a:solidFill>
                          <a:latin typeface="+mn-lt"/>
                        </a:rPr>
                        <a:t>92 558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37058"/>
                          </a:solidFill>
                          <a:latin typeface="+mn-lt"/>
                        </a:rPr>
                        <a:t>+19,2%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262626"/>
                          </a:solidFill>
                          <a:latin typeface="+mn-lt"/>
                        </a:rPr>
                        <a:t>95 000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37058"/>
                          </a:solidFill>
                          <a:latin typeface="+mn-lt"/>
                        </a:rPr>
                        <a:t>2,6%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5907"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955337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955337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955337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955337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632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955337"/>
                          </a:solidFill>
                          <a:latin typeface="+mn-lt"/>
                        </a:rPr>
                        <a:t>СМП 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3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262626"/>
                          </a:solidFill>
                          <a:latin typeface="+mn-lt"/>
                        </a:rPr>
                        <a:t>55 032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3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262626"/>
                          </a:solidFill>
                          <a:latin typeface="+mn-lt"/>
                        </a:rPr>
                        <a:t>104,2%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3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262626"/>
                          </a:solidFill>
                          <a:latin typeface="+mn-lt"/>
                        </a:rPr>
                        <a:t>51 339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3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262626"/>
                          </a:solidFill>
                          <a:latin typeface="+mn-lt"/>
                        </a:rPr>
                        <a:t>57 352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3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262626"/>
                          </a:solidFill>
                          <a:latin typeface="+mn-lt"/>
                        </a:rPr>
                        <a:t>+11,7%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3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262626"/>
                          </a:solidFill>
                          <a:latin typeface="+mn-lt"/>
                        </a:rPr>
                        <a:t>57 352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3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262626"/>
                          </a:solidFill>
                          <a:latin typeface="+mn-lt"/>
                        </a:rPr>
                        <a:t>0,0%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5907"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955337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955337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955337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955337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955337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955337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955337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955337"/>
                        </a:solidFill>
                        <a:latin typeface="+mn-lt"/>
                      </a:endParaRP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632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25442"/>
                          </a:solidFill>
                          <a:latin typeface="+mn-lt"/>
                        </a:rPr>
                        <a:t>ММП 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262626"/>
                          </a:solidFill>
                          <a:latin typeface="+mn-lt"/>
                        </a:rPr>
                        <a:t>45 385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37058"/>
                          </a:solidFill>
                          <a:latin typeface="+mn-lt"/>
                        </a:rPr>
                        <a:t>104%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262626"/>
                          </a:solidFill>
                          <a:latin typeface="+mn-lt"/>
                        </a:rPr>
                        <a:t>40 381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262626"/>
                          </a:solidFill>
                          <a:latin typeface="+mn-lt"/>
                        </a:rPr>
                        <a:t>47 269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37058"/>
                          </a:solidFill>
                          <a:latin typeface="+mn-lt"/>
                        </a:rPr>
                        <a:t>+17,1%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262626"/>
                          </a:solidFill>
                          <a:latin typeface="+mn-lt"/>
                        </a:rPr>
                        <a:t>47 269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37058"/>
                          </a:solidFill>
                          <a:latin typeface="+mn-lt"/>
                        </a:rPr>
                        <a:t>0,0%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5907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02530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955337"/>
                          </a:solidFill>
                          <a:latin typeface="+mn-lt"/>
                        </a:rPr>
                        <a:t>Административно-управленческий персонал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3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262626"/>
                          </a:solidFill>
                          <a:latin typeface="+mn-lt"/>
                        </a:rPr>
                        <a:t>х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262626"/>
                          </a:solidFill>
                          <a:latin typeface="+mn-lt"/>
                        </a:rPr>
                        <a:t>х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69802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77465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37058"/>
                          </a:solidFill>
                          <a:latin typeface="+mn-lt"/>
                        </a:rPr>
                        <a:t>+11,0%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5907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11" marR="8411" marT="84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632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955337"/>
                          </a:solidFill>
                          <a:latin typeface="+mn-lt"/>
                        </a:rPr>
                        <a:t>Прочий персонал 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3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262626"/>
                          </a:solidFill>
                          <a:latin typeface="+mn-lt"/>
                        </a:rPr>
                        <a:t>х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3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262626"/>
                          </a:solidFill>
                          <a:latin typeface="+mn-lt"/>
                        </a:rPr>
                        <a:t>х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3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262626"/>
                          </a:solidFill>
                          <a:latin typeface="+mn-lt"/>
                        </a:rPr>
                        <a:t>33 711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3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262626"/>
                          </a:solidFill>
                          <a:latin typeface="+mn-lt"/>
                        </a:rPr>
                        <a:t>36 916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3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262626"/>
                          </a:solidFill>
                          <a:latin typeface="+mn-lt"/>
                        </a:rPr>
                        <a:t>+9,5%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3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262626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3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262626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8411" marR="8411" marT="84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ЦАК">
      <a:dk1>
        <a:srgbClr val="262626"/>
      </a:dk1>
      <a:lt1>
        <a:srgbClr val="FFFFFF"/>
      </a:lt1>
      <a:dk2>
        <a:srgbClr val="037058"/>
      </a:dk2>
      <a:lt2>
        <a:srgbClr val="FFFFFF"/>
      </a:lt2>
      <a:accent1>
        <a:srgbClr val="049274"/>
      </a:accent1>
      <a:accent2>
        <a:srgbClr val="73160E"/>
      </a:accent2>
      <a:accent3>
        <a:srgbClr val="AC997B"/>
      </a:accent3>
      <a:accent4>
        <a:srgbClr val="3E5845"/>
      </a:accent4>
      <a:accent5>
        <a:srgbClr val="5A9658"/>
      </a:accent5>
      <a:accent6>
        <a:srgbClr val="BF7252"/>
      </a:accent6>
      <a:hlink>
        <a:srgbClr val="5B9BD5"/>
      </a:hlink>
      <a:folHlink>
        <a:srgbClr val="3F7644"/>
      </a:folHlink>
    </a:clrScheme>
    <a:fontScheme name="Другая 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Шаблоны 2" id="{879E7D46-3386-49B1-80AE-7BBECC3DB1B9}" vid="{C3F7F718-224D-48F3-BE54-E5B204281B3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18758</TotalTime>
  <Words>2397</Words>
  <Application>Microsoft Office PowerPoint</Application>
  <PresentationFormat>Произвольный</PresentationFormat>
  <Paragraphs>562</Paragraphs>
  <Slides>25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Отчет главного врача КГБУЗ «Консультативно-диагностический центр Алтайского края» по итогам работы в 2024 году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Благодарю коллектив за надежность, профессионализм, честь и совесть, позволившие обеспечить бесперебойную работу учреждения в 2024 году.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FNU LNU</dc:creator>
  <cp:lastModifiedBy>eostanina</cp:lastModifiedBy>
  <cp:revision>1108</cp:revision>
  <dcterms:created xsi:type="dcterms:W3CDTF">2022-04-21T18:47:23Z</dcterms:created>
  <dcterms:modified xsi:type="dcterms:W3CDTF">2025-02-17T02:46:34Z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2022-04-21T18:47:24Z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bc490949-9194-4f71-8c03-5cb213a290c1</vt:lpwstr>
  </property>
  <property fmtid="{D5CDD505-2E9C-101B-9397-08002B2CF9AE}" pid="7" name="MSIP_Label_defa4170-0d19-0005-0004-bc88714345d2_ActionId">
    <vt:lpwstr>31eb3b99-3f0e-4b6b-ad90-3a777cb4b1af</vt:lpwstr>
  </property>
  <property fmtid="{D5CDD505-2E9C-101B-9397-08002B2CF9AE}" pid="8" name="MSIP_Label_defa4170-0d19-0005-0004-bc88714345d2_ContentBits">
    <vt:lpwstr>0</vt:lpwstr>
  </property>
</Properties>
</file>